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3.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4.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5.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6.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7.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8.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9.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0.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11.xml" ContentType="application/vnd.openxmlformats-officedocument.presentationml.notesSlide+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notesSlides/notesSlide12.xml" ContentType="application/vnd.openxmlformats-officedocument.presentationml.notesSlide+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notesSlides/notesSlide13.xml" ContentType="application/vnd.openxmlformats-officedocument.presentationml.notesSlide+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notesSlides/notesSlide14.xml" ContentType="application/vnd.openxmlformats-officedocument.presentationml.notesSlide+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27"/>
  </p:notesMasterIdLst>
  <p:handoutMasterIdLst>
    <p:handoutMasterId r:id="rId28"/>
  </p:handoutMasterIdLst>
  <p:sldIdLst>
    <p:sldId id="279" r:id="rId2"/>
    <p:sldId id="280" r:id="rId3"/>
    <p:sldId id="281" r:id="rId4"/>
    <p:sldId id="282" r:id="rId5"/>
    <p:sldId id="283" r:id="rId6"/>
    <p:sldId id="284" r:id="rId7"/>
    <p:sldId id="286" r:id="rId8"/>
    <p:sldId id="290" r:id="rId9"/>
    <p:sldId id="315" r:id="rId10"/>
    <p:sldId id="319" r:id="rId11"/>
    <p:sldId id="318" r:id="rId12"/>
    <p:sldId id="316" r:id="rId13"/>
    <p:sldId id="322" r:id="rId14"/>
    <p:sldId id="317" r:id="rId15"/>
    <p:sldId id="320" r:id="rId16"/>
    <p:sldId id="295" r:id="rId17"/>
    <p:sldId id="296" r:id="rId18"/>
    <p:sldId id="297" r:id="rId19"/>
    <p:sldId id="309" r:id="rId20"/>
    <p:sldId id="299" r:id="rId21"/>
    <p:sldId id="310" r:id="rId22"/>
    <p:sldId id="302" r:id="rId23"/>
    <p:sldId id="301" r:id="rId24"/>
    <p:sldId id="314" r:id="rId25"/>
    <p:sldId id="306" r:id="rId26"/>
  </p:sldIdLst>
  <p:sldSz cx="9144000" cy="6858000" type="screen4x3"/>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1" autoAdjust="0"/>
    <p:restoredTop sz="94675" autoAdjust="0"/>
  </p:normalViewPr>
  <p:slideViewPr>
    <p:cSldViewPr>
      <p:cViewPr varScale="1">
        <p:scale>
          <a:sx n="119" d="100"/>
          <a:sy n="119" d="100"/>
        </p:scale>
        <p:origin x="1349" y="82"/>
      </p:cViewPr>
      <p:guideLst>
        <p:guide orient="horz" pos="2160"/>
        <p:guide pos="2880"/>
      </p:guideLst>
    </p:cSldViewPr>
  </p:slideViewPr>
  <p:outlineViewPr>
    <p:cViewPr>
      <p:scale>
        <a:sx n="33" d="100"/>
        <a:sy n="33" d="100"/>
      </p:scale>
      <p:origin x="0" y="46332"/>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AC9A86D-715B-4CAF-B5CF-6F1C04080171}"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719049AA-12B2-4604-B9D1-09A745C1F753}">
      <dgm:prSet/>
      <dgm:spPr/>
      <dgm:t>
        <a:bodyPr/>
        <a:lstStyle/>
        <a:p>
          <a:pPr algn="ctr" rtl="0"/>
          <a:r>
            <a:rPr lang="en-US" b="1" cap="all" baseline="0" dirty="0"/>
            <a:t>Education</a:t>
          </a:r>
        </a:p>
      </dgm:t>
    </dgm:pt>
    <dgm:pt modelId="{3D861DBF-7841-4542-97DC-B44514B65D75}" type="parTrans" cxnId="{8D6F2A29-5AAA-489D-9E57-FCD89B1EF929}">
      <dgm:prSet/>
      <dgm:spPr/>
      <dgm:t>
        <a:bodyPr/>
        <a:lstStyle/>
        <a:p>
          <a:endParaRPr lang="en-US"/>
        </a:p>
      </dgm:t>
    </dgm:pt>
    <dgm:pt modelId="{15137383-7115-4E91-96C9-6BE4D4D6E96F}" type="sibTrans" cxnId="{8D6F2A29-5AAA-489D-9E57-FCD89B1EF929}">
      <dgm:prSet/>
      <dgm:spPr/>
      <dgm:t>
        <a:bodyPr/>
        <a:lstStyle/>
        <a:p>
          <a:endParaRPr lang="en-US"/>
        </a:p>
      </dgm:t>
    </dgm:pt>
    <dgm:pt modelId="{50F67D94-2071-4F4B-868C-04CEC7B94B28}" type="pres">
      <dgm:prSet presAssocID="{FAC9A86D-715B-4CAF-B5CF-6F1C04080171}" presName="linear" presStyleCnt="0">
        <dgm:presLayoutVars>
          <dgm:animLvl val="lvl"/>
          <dgm:resizeHandles val="exact"/>
        </dgm:presLayoutVars>
      </dgm:prSet>
      <dgm:spPr/>
    </dgm:pt>
    <dgm:pt modelId="{A996F2D5-0777-4C82-BC3F-2CB374B7DF92}" type="pres">
      <dgm:prSet presAssocID="{719049AA-12B2-4604-B9D1-09A745C1F753}" presName="parentText" presStyleLbl="node1" presStyleIdx="0" presStyleCnt="1" custLinFactNeighborY="-881">
        <dgm:presLayoutVars>
          <dgm:chMax val="0"/>
          <dgm:bulletEnabled val="1"/>
        </dgm:presLayoutVars>
      </dgm:prSet>
      <dgm:spPr/>
    </dgm:pt>
  </dgm:ptLst>
  <dgm:cxnLst>
    <dgm:cxn modelId="{DF9AA314-1E02-4CE0-98ED-DF573AA89975}" type="presOf" srcId="{719049AA-12B2-4604-B9D1-09A745C1F753}" destId="{A996F2D5-0777-4C82-BC3F-2CB374B7DF92}" srcOrd="0" destOrd="0" presId="urn:microsoft.com/office/officeart/2005/8/layout/vList2"/>
    <dgm:cxn modelId="{8D6F2A29-5AAA-489D-9E57-FCD89B1EF929}" srcId="{FAC9A86D-715B-4CAF-B5CF-6F1C04080171}" destId="{719049AA-12B2-4604-B9D1-09A745C1F753}" srcOrd="0" destOrd="0" parTransId="{3D861DBF-7841-4542-97DC-B44514B65D75}" sibTransId="{15137383-7115-4E91-96C9-6BE4D4D6E96F}"/>
    <dgm:cxn modelId="{94AC18D2-5909-4802-8A8E-EBA6CB2523BE}" type="presOf" srcId="{FAC9A86D-715B-4CAF-B5CF-6F1C04080171}" destId="{50F67D94-2071-4F4B-868C-04CEC7B94B28}" srcOrd="0" destOrd="0" presId="urn:microsoft.com/office/officeart/2005/8/layout/vList2"/>
    <dgm:cxn modelId="{DC41FA3C-F1AD-49B8-8C58-C20B0D42608F}" type="presParOf" srcId="{50F67D94-2071-4F4B-868C-04CEC7B94B28}" destId="{A996F2D5-0777-4C82-BC3F-2CB374B7DF92}"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6B772569-132C-455D-819C-FD0D9CF6C19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5BB3C7D8-59BE-49CA-B71B-6BBE66804CB1}">
      <dgm:prSet custT="1"/>
      <dgm:spPr/>
      <dgm:t>
        <a:bodyPr/>
        <a:lstStyle/>
        <a:p>
          <a:pPr algn="ctr" rtl="0"/>
          <a:endParaRPr lang="en-US" sz="3200" dirty="0">
            <a:latin typeface="+mj-lt"/>
          </a:endParaRPr>
        </a:p>
        <a:p>
          <a:pPr algn="ctr" rtl="0"/>
          <a:r>
            <a:rPr lang="en-US" sz="3200" dirty="0">
              <a:latin typeface="+mj-lt"/>
            </a:rPr>
            <a:t>VETERANS FREE TUITION AT STATE UNIVERSITIES</a:t>
          </a:r>
        </a:p>
        <a:p>
          <a:pPr algn="l" rtl="0"/>
          <a:endParaRPr lang="en-US" sz="2800" dirty="0">
            <a:latin typeface="Adobe Garamond Pro Bold" pitchFamily="18" charset="0"/>
          </a:endParaRPr>
        </a:p>
      </dgm:t>
    </dgm:pt>
    <dgm:pt modelId="{8616F498-C658-412D-BB7F-5E02542A00B3}" type="parTrans" cxnId="{2F87D483-3E09-40C1-8412-4EA3CD9C4DEE}">
      <dgm:prSet/>
      <dgm:spPr/>
      <dgm:t>
        <a:bodyPr/>
        <a:lstStyle/>
        <a:p>
          <a:endParaRPr lang="en-US"/>
        </a:p>
      </dgm:t>
    </dgm:pt>
    <dgm:pt modelId="{47E14E21-D068-4C4B-A68B-F16A4A47A154}" type="sibTrans" cxnId="{2F87D483-3E09-40C1-8412-4EA3CD9C4DEE}">
      <dgm:prSet/>
      <dgm:spPr/>
      <dgm:t>
        <a:bodyPr/>
        <a:lstStyle/>
        <a:p>
          <a:endParaRPr lang="en-US"/>
        </a:p>
      </dgm:t>
    </dgm:pt>
    <dgm:pt modelId="{195D1D85-F8C6-428A-8F99-2E7E35E58888}" type="pres">
      <dgm:prSet presAssocID="{6B772569-132C-455D-819C-FD0D9CF6C191}" presName="linear" presStyleCnt="0">
        <dgm:presLayoutVars>
          <dgm:animLvl val="lvl"/>
          <dgm:resizeHandles val="exact"/>
        </dgm:presLayoutVars>
      </dgm:prSet>
      <dgm:spPr/>
    </dgm:pt>
    <dgm:pt modelId="{014F2957-BC97-448E-89D7-969E4C29FFA4}" type="pres">
      <dgm:prSet presAssocID="{5BB3C7D8-59BE-49CA-B71B-6BBE66804CB1}" presName="parentText" presStyleLbl="node1" presStyleIdx="0" presStyleCnt="1" custScaleY="325959" custLinFactNeighborX="-980" custLinFactNeighborY="18977">
        <dgm:presLayoutVars>
          <dgm:chMax val="0"/>
          <dgm:bulletEnabled val="1"/>
        </dgm:presLayoutVars>
      </dgm:prSet>
      <dgm:spPr/>
    </dgm:pt>
  </dgm:ptLst>
  <dgm:cxnLst>
    <dgm:cxn modelId="{2F87D483-3E09-40C1-8412-4EA3CD9C4DEE}" srcId="{6B772569-132C-455D-819C-FD0D9CF6C191}" destId="{5BB3C7D8-59BE-49CA-B71B-6BBE66804CB1}" srcOrd="0" destOrd="0" parTransId="{8616F498-C658-412D-BB7F-5E02542A00B3}" sibTransId="{47E14E21-D068-4C4B-A68B-F16A4A47A154}"/>
    <dgm:cxn modelId="{B5D46098-DBC8-4C50-A875-9490EEFCF37B}" type="presOf" srcId="{6B772569-132C-455D-819C-FD0D9CF6C191}" destId="{195D1D85-F8C6-428A-8F99-2E7E35E58888}" srcOrd="0" destOrd="0" presId="urn:microsoft.com/office/officeart/2005/8/layout/vList2"/>
    <dgm:cxn modelId="{DCDFCEE1-01A2-4449-AD1A-88A6FB73ADFC}" type="presOf" srcId="{5BB3C7D8-59BE-49CA-B71B-6BBE66804CB1}" destId="{014F2957-BC97-448E-89D7-969E4C29FFA4}" srcOrd="0" destOrd="0" presId="urn:microsoft.com/office/officeart/2005/8/layout/vList2"/>
    <dgm:cxn modelId="{4BF84D0C-C1A9-4625-BB37-31A2C46DB223}" type="presParOf" srcId="{195D1D85-F8C6-428A-8F99-2E7E35E58888}" destId="{014F2957-BC97-448E-89D7-969E4C29FFA4}"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683F83F4-0C76-49A8-A562-062B5839F58B}"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B8792A9F-44EC-488B-8581-07C150945160}">
      <dgm:prSet custT="1"/>
      <dgm:spPr/>
      <dgm:t>
        <a:bodyPr/>
        <a:lstStyle/>
        <a:p>
          <a:pPr algn="ctr" rtl="0">
            <a:lnSpc>
              <a:spcPct val="100000"/>
            </a:lnSpc>
            <a:spcAft>
              <a:spcPts val="0"/>
            </a:spcAft>
          </a:pPr>
          <a:r>
            <a:rPr lang="en-US" sz="4000" b="1" dirty="0"/>
            <a:t>REDUCED TUITION FOR SD NATIONAL GUARD MEMBERS</a:t>
          </a:r>
          <a:endParaRPr lang="en-US" sz="4000" dirty="0"/>
        </a:p>
      </dgm:t>
    </dgm:pt>
    <dgm:pt modelId="{59AC3C62-2F3A-4417-B0B3-DDADE8718A3E}" type="parTrans" cxnId="{D2C2D096-3AA5-4891-8B6C-41754EA87303}">
      <dgm:prSet/>
      <dgm:spPr/>
      <dgm:t>
        <a:bodyPr/>
        <a:lstStyle/>
        <a:p>
          <a:endParaRPr lang="en-US"/>
        </a:p>
      </dgm:t>
    </dgm:pt>
    <dgm:pt modelId="{B6A61496-22AB-4478-A56E-FEA6BFFFD91F}" type="sibTrans" cxnId="{D2C2D096-3AA5-4891-8B6C-41754EA87303}">
      <dgm:prSet/>
      <dgm:spPr/>
      <dgm:t>
        <a:bodyPr/>
        <a:lstStyle/>
        <a:p>
          <a:endParaRPr lang="en-US"/>
        </a:p>
      </dgm:t>
    </dgm:pt>
    <dgm:pt modelId="{8A62DB50-DC9D-4B0F-B43A-6981B6F31320}" type="pres">
      <dgm:prSet presAssocID="{683F83F4-0C76-49A8-A562-062B5839F58B}" presName="linear" presStyleCnt="0">
        <dgm:presLayoutVars>
          <dgm:animLvl val="lvl"/>
          <dgm:resizeHandles val="exact"/>
        </dgm:presLayoutVars>
      </dgm:prSet>
      <dgm:spPr/>
    </dgm:pt>
    <dgm:pt modelId="{07021E6D-08A0-4D14-A048-6D2049B259C1}" type="pres">
      <dgm:prSet presAssocID="{B8792A9F-44EC-488B-8581-07C150945160}" presName="parentText" presStyleLbl="node1" presStyleIdx="0" presStyleCnt="1" custScaleY="337199" custLinFactNeighborX="-926" custLinFactNeighborY="-59591">
        <dgm:presLayoutVars>
          <dgm:chMax val="0"/>
          <dgm:bulletEnabled val="1"/>
        </dgm:presLayoutVars>
      </dgm:prSet>
      <dgm:spPr/>
    </dgm:pt>
  </dgm:ptLst>
  <dgm:cxnLst>
    <dgm:cxn modelId="{E472F078-2BCF-4D63-92E2-26BC2809BDED}" type="presOf" srcId="{B8792A9F-44EC-488B-8581-07C150945160}" destId="{07021E6D-08A0-4D14-A048-6D2049B259C1}" srcOrd="0" destOrd="0" presId="urn:microsoft.com/office/officeart/2005/8/layout/vList2"/>
    <dgm:cxn modelId="{D2C2D096-3AA5-4891-8B6C-41754EA87303}" srcId="{683F83F4-0C76-49A8-A562-062B5839F58B}" destId="{B8792A9F-44EC-488B-8581-07C150945160}" srcOrd="0" destOrd="0" parTransId="{59AC3C62-2F3A-4417-B0B3-DDADE8718A3E}" sibTransId="{B6A61496-22AB-4478-A56E-FEA6BFFFD91F}"/>
    <dgm:cxn modelId="{F76F6EF7-0EF0-49BA-ABB7-3CF9F3EA4AD2}" type="presOf" srcId="{683F83F4-0C76-49A8-A562-062B5839F58B}" destId="{8A62DB50-DC9D-4B0F-B43A-6981B6F31320}" srcOrd="0" destOrd="0" presId="urn:microsoft.com/office/officeart/2005/8/layout/vList2"/>
    <dgm:cxn modelId="{4D27A1C6-2914-4309-951C-40D49D0691E9}" type="presParOf" srcId="{8A62DB50-DC9D-4B0F-B43A-6981B6F31320}" destId="{07021E6D-08A0-4D14-A048-6D2049B259C1}"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0B2636F6-62B9-458B-9211-18BA0429C2E4}"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540A1F1B-266E-4891-913F-C72410BD484C}">
      <dgm:prSet custT="1"/>
      <dgm:spPr/>
      <dgm:t>
        <a:bodyPr/>
        <a:lstStyle/>
        <a:p>
          <a:pPr rtl="0"/>
          <a:r>
            <a:rPr lang="en-US" sz="2800" b="1" cap="all" baseline="0" dirty="0"/>
            <a:t>Free Tuition </a:t>
          </a:r>
          <a:r>
            <a:rPr lang="en-US" sz="2800" b="1" dirty="0"/>
            <a:t>for Dependents of National Guard Members that  are Disabled or Deceased in the Line of Duty</a:t>
          </a:r>
          <a:endParaRPr lang="en-US" sz="2800" dirty="0"/>
        </a:p>
      </dgm:t>
    </dgm:pt>
    <dgm:pt modelId="{D96DE622-40A7-4F31-9928-BEC6360888F3}" type="parTrans" cxnId="{18820BF1-0DF0-48EB-9805-9517AE8284CA}">
      <dgm:prSet/>
      <dgm:spPr/>
      <dgm:t>
        <a:bodyPr/>
        <a:lstStyle/>
        <a:p>
          <a:endParaRPr lang="en-US"/>
        </a:p>
      </dgm:t>
    </dgm:pt>
    <dgm:pt modelId="{8A050E46-CAB5-4C11-89A5-476E9723B901}" type="sibTrans" cxnId="{18820BF1-0DF0-48EB-9805-9517AE8284CA}">
      <dgm:prSet/>
      <dgm:spPr/>
      <dgm:t>
        <a:bodyPr/>
        <a:lstStyle/>
        <a:p>
          <a:endParaRPr lang="en-US"/>
        </a:p>
      </dgm:t>
    </dgm:pt>
    <dgm:pt modelId="{151E6A8E-1F80-4EBB-A9CC-4C777833AFE3}" type="pres">
      <dgm:prSet presAssocID="{0B2636F6-62B9-458B-9211-18BA0429C2E4}" presName="linear" presStyleCnt="0">
        <dgm:presLayoutVars>
          <dgm:animLvl val="lvl"/>
          <dgm:resizeHandles val="exact"/>
        </dgm:presLayoutVars>
      </dgm:prSet>
      <dgm:spPr/>
    </dgm:pt>
    <dgm:pt modelId="{8807B806-7C26-45AB-811C-9DECFDCDBBC6}" type="pres">
      <dgm:prSet presAssocID="{540A1F1B-266E-4891-913F-C72410BD484C}" presName="parentText" presStyleLbl="node1" presStyleIdx="0" presStyleCnt="1">
        <dgm:presLayoutVars>
          <dgm:chMax val="0"/>
          <dgm:bulletEnabled val="1"/>
        </dgm:presLayoutVars>
      </dgm:prSet>
      <dgm:spPr/>
    </dgm:pt>
  </dgm:ptLst>
  <dgm:cxnLst>
    <dgm:cxn modelId="{D010862E-374F-417B-8519-628953CE5C5F}" type="presOf" srcId="{540A1F1B-266E-4891-913F-C72410BD484C}" destId="{8807B806-7C26-45AB-811C-9DECFDCDBBC6}" srcOrd="0" destOrd="0" presId="urn:microsoft.com/office/officeart/2005/8/layout/vList2"/>
    <dgm:cxn modelId="{2F8233A2-875C-431E-9DAD-BAFB35358069}" type="presOf" srcId="{0B2636F6-62B9-458B-9211-18BA0429C2E4}" destId="{151E6A8E-1F80-4EBB-A9CC-4C777833AFE3}" srcOrd="0" destOrd="0" presId="urn:microsoft.com/office/officeart/2005/8/layout/vList2"/>
    <dgm:cxn modelId="{18820BF1-0DF0-48EB-9805-9517AE8284CA}" srcId="{0B2636F6-62B9-458B-9211-18BA0429C2E4}" destId="{540A1F1B-266E-4891-913F-C72410BD484C}" srcOrd="0" destOrd="0" parTransId="{D96DE622-40A7-4F31-9928-BEC6360888F3}" sibTransId="{8A050E46-CAB5-4C11-89A5-476E9723B901}"/>
    <dgm:cxn modelId="{C202D518-7746-45D5-A9C8-EBF1A8475E28}" type="presParOf" srcId="{151E6A8E-1F80-4EBB-A9CC-4C777833AFE3}" destId="{8807B806-7C26-45AB-811C-9DECFDCDBBC6}"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0EAB5462-674E-44F7-B71B-4EE313D90C8B}" type="doc">
      <dgm:prSet loTypeId="urn:microsoft.com/office/officeart/2005/8/layout/vList2" loCatId="list" qsTypeId="urn:microsoft.com/office/officeart/2005/8/quickstyle/3d9" qsCatId="3D" csTypeId="urn:microsoft.com/office/officeart/2005/8/colors/accent1_2" csCatId="accent1" phldr="1"/>
      <dgm:spPr/>
      <dgm:t>
        <a:bodyPr/>
        <a:lstStyle/>
        <a:p>
          <a:endParaRPr lang="en-US"/>
        </a:p>
      </dgm:t>
    </dgm:pt>
    <dgm:pt modelId="{03CB6B68-211F-4FF2-A8F4-5E6FD674D9BD}">
      <dgm:prSet custT="1"/>
      <dgm:spPr/>
      <dgm:t>
        <a:bodyPr/>
        <a:lstStyle/>
        <a:p>
          <a:pPr rtl="0"/>
          <a:endParaRPr lang="en-US" sz="2800" dirty="0"/>
        </a:p>
        <a:p>
          <a:pPr rtl="0"/>
          <a:r>
            <a:rPr lang="en-US" sz="2800" dirty="0"/>
            <a:t>ON THE JOB TRAINING </a:t>
          </a:r>
        </a:p>
        <a:p>
          <a:pPr rtl="0"/>
          <a:endParaRPr lang="en-US" sz="1700" dirty="0"/>
        </a:p>
      </dgm:t>
    </dgm:pt>
    <dgm:pt modelId="{52FE6A4C-D435-4232-AFCA-BD00D0EA2C16}" type="parTrans" cxnId="{40CE35BB-B614-44A5-90B3-F78B3A431F7D}">
      <dgm:prSet/>
      <dgm:spPr/>
      <dgm:t>
        <a:bodyPr/>
        <a:lstStyle/>
        <a:p>
          <a:endParaRPr lang="en-US"/>
        </a:p>
      </dgm:t>
    </dgm:pt>
    <dgm:pt modelId="{C0A4FB5D-CA7A-4A65-A80B-6C1FEE397F18}" type="sibTrans" cxnId="{40CE35BB-B614-44A5-90B3-F78B3A431F7D}">
      <dgm:prSet/>
      <dgm:spPr/>
      <dgm:t>
        <a:bodyPr/>
        <a:lstStyle/>
        <a:p>
          <a:endParaRPr lang="en-US"/>
        </a:p>
      </dgm:t>
    </dgm:pt>
    <dgm:pt modelId="{25C3481A-7213-48A3-A350-D4F91F2C9926}">
      <dgm:prSet custT="1"/>
      <dgm:spPr/>
      <dgm:t>
        <a:bodyPr/>
        <a:lstStyle/>
        <a:p>
          <a:pPr rtl="0"/>
          <a:endParaRPr lang="en-US" sz="2800" dirty="0"/>
        </a:p>
        <a:p>
          <a:pPr rtl="0"/>
          <a:r>
            <a:rPr lang="en-US" sz="2800" dirty="0"/>
            <a:t>APPRENTICESHIP TRAINING</a:t>
          </a:r>
        </a:p>
        <a:p>
          <a:pPr rtl="0"/>
          <a:r>
            <a:rPr lang="en-US" sz="2800" dirty="0"/>
            <a:t>	</a:t>
          </a:r>
        </a:p>
      </dgm:t>
    </dgm:pt>
    <dgm:pt modelId="{F9C6CA21-377E-42B7-B257-A25FF867955A}" type="parTrans" cxnId="{04BB391F-CCD9-493D-866A-142A4F7363CC}">
      <dgm:prSet/>
      <dgm:spPr/>
      <dgm:t>
        <a:bodyPr/>
        <a:lstStyle/>
        <a:p>
          <a:endParaRPr lang="en-US"/>
        </a:p>
      </dgm:t>
    </dgm:pt>
    <dgm:pt modelId="{5D25EE07-B656-418B-A3DA-4709BE998710}" type="sibTrans" cxnId="{04BB391F-CCD9-493D-866A-142A4F7363CC}">
      <dgm:prSet/>
      <dgm:spPr/>
      <dgm:t>
        <a:bodyPr/>
        <a:lstStyle/>
        <a:p>
          <a:endParaRPr lang="en-US"/>
        </a:p>
      </dgm:t>
    </dgm:pt>
    <dgm:pt modelId="{6C799884-8AAB-4C43-BDBE-2B4B839C7E63}" type="pres">
      <dgm:prSet presAssocID="{0EAB5462-674E-44F7-B71B-4EE313D90C8B}" presName="linear" presStyleCnt="0">
        <dgm:presLayoutVars>
          <dgm:animLvl val="lvl"/>
          <dgm:resizeHandles val="exact"/>
        </dgm:presLayoutVars>
      </dgm:prSet>
      <dgm:spPr/>
    </dgm:pt>
    <dgm:pt modelId="{6A56D2D9-5D27-431F-B7E2-F3ECB26170BA}" type="pres">
      <dgm:prSet presAssocID="{03CB6B68-211F-4FF2-A8F4-5E6FD674D9BD}" presName="parentText" presStyleLbl="node1" presStyleIdx="0" presStyleCnt="2" custScaleY="137679" custLinFactNeighborX="1111" custLinFactNeighborY="62353">
        <dgm:presLayoutVars>
          <dgm:chMax val="0"/>
          <dgm:bulletEnabled val="1"/>
        </dgm:presLayoutVars>
      </dgm:prSet>
      <dgm:spPr/>
    </dgm:pt>
    <dgm:pt modelId="{0BEECC52-3C92-4A08-BE01-416D243C8ECC}" type="pres">
      <dgm:prSet presAssocID="{C0A4FB5D-CA7A-4A65-A80B-6C1FEE397F18}" presName="spacer" presStyleCnt="0"/>
      <dgm:spPr/>
    </dgm:pt>
    <dgm:pt modelId="{B75BA998-C1BE-422C-A2FA-3A728201060C}" type="pres">
      <dgm:prSet presAssocID="{25C3481A-7213-48A3-A350-D4F91F2C9926}" presName="parentText" presStyleLbl="node1" presStyleIdx="1" presStyleCnt="2" custLinFactY="14226" custLinFactNeighborX="1111" custLinFactNeighborY="100000">
        <dgm:presLayoutVars>
          <dgm:chMax val="0"/>
          <dgm:bulletEnabled val="1"/>
        </dgm:presLayoutVars>
      </dgm:prSet>
      <dgm:spPr/>
    </dgm:pt>
  </dgm:ptLst>
  <dgm:cxnLst>
    <dgm:cxn modelId="{04BB391F-CCD9-493D-866A-142A4F7363CC}" srcId="{0EAB5462-674E-44F7-B71B-4EE313D90C8B}" destId="{25C3481A-7213-48A3-A350-D4F91F2C9926}" srcOrd="1" destOrd="0" parTransId="{F9C6CA21-377E-42B7-B257-A25FF867955A}" sibTransId="{5D25EE07-B656-418B-A3DA-4709BE998710}"/>
    <dgm:cxn modelId="{1322F155-CE70-4CEB-8DE9-F167A4C69B02}" type="presOf" srcId="{0EAB5462-674E-44F7-B71B-4EE313D90C8B}" destId="{6C799884-8AAB-4C43-BDBE-2B4B839C7E63}" srcOrd="0" destOrd="0" presId="urn:microsoft.com/office/officeart/2005/8/layout/vList2"/>
    <dgm:cxn modelId="{24E6ECB1-422C-4BB9-8015-60F26FE5F0D9}" type="presOf" srcId="{25C3481A-7213-48A3-A350-D4F91F2C9926}" destId="{B75BA998-C1BE-422C-A2FA-3A728201060C}" srcOrd="0" destOrd="0" presId="urn:microsoft.com/office/officeart/2005/8/layout/vList2"/>
    <dgm:cxn modelId="{40CE35BB-B614-44A5-90B3-F78B3A431F7D}" srcId="{0EAB5462-674E-44F7-B71B-4EE313D90C8B}" destId="{03CB6B68-211F-4FF2-A8F4-5E6FD674D9BD}" srcOrd="0" destOrd="0" parTransId="{52FE6A4C-D435-4232-AFCA-BD00D0EA2C16}" sibTransId="{C0A4FB5D-CA7A-4A65-A80B-6C1FEE397F18}"/>
    <dgm:cxn modelId="{0980FDDA-1D0F-4F08-93FC-1D7E5F13517F}" type="presOf" srcId="{03CB6B68-211F-4FF2-A8F4-5E6FD674D9BD}" destId="{6A56D2D9-5D27-431F-B7E2-F3ECB26170BA}" srcOrd="0" destOrd="0" presId="urn:microsoft.com/office/officeart/2005/8/layout/vList2"/>
    <dgm:cxn modelId="{8CAF39DF-9BD0-424E-A389-DC440A3792F5}" type="presParOf" srcId="{6C799884-8AAB-4C43-BDBE-2B4B839C7E63}" destId="{6A56D2D9-5D27-431F-B7E2-F3ECB26170BA}" srcOrd="0" destOrd="0" presId="urn:microsoft.com/office/officeart/2005/8/layout/vList2"/>
    <dgm:cxn modelId="{B7C97969-2C18-43A7-8B24-34B545981C37}" type="presParOf" srcId="{6C799884-8AAB-4C43-BDBE-2B4B839C7E63}" destId="{0BEECC52-3C92-4A08-BE01-416D243C8ECC}" srcOrd="1" destOrd="0" presId="urn:microsoft.com/office/officeart/2005/8/layout/vList2"/>
    <dgm:cxn modelId="{ACB0EC19-2200-4A61-B84B-64C47573E17F}" type="presParOf" srcId="{6C799884-8AAB-4C43-BDBE-2B4B839C7E63}" destId="{B75BA998-C1BE-422C-A2FA-3A728201060C}"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0B2636F6-62B9-458B-9211-18BA0429C2E4}"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540A1F1B-266E-4891-913F-C72410BD484C}">
      <dgm:prSet custT="1"/>
      <dgm:spPr/>
      <dgm:t>
        <a:bodyPr/>
        <a:lstStyle/>
        <a:p>
          <a:pPr algn="ctr" rtl="0"/>
          <a:r>
            <a:rPr lang="en-US" sz="4000" b="1" cap="all" baseline="0" dirty="0"/>
            <a:t>Approval requirements</a:t>
          </a:r>
          <a:endParaRPr lang="en-US" sz="4000" dirty="0"/>
        </a:p>
      </dgm:t>
    </dgm:pt>
    <dgm:pt modelId="{D96DE622-40A7-4F31-9928-BEC6360888F3}" type="parTrans" cxnId="{18820BF1-0DF0-48EB-9805-9517AE8284CA}">
      <dgm:prSet/>
      <dgm:spPr/>
      <dgm:t>
        <a:bodyPr/>
        <a:lstStyle/>
        <a:p>
          <a:endParaRPr lang="en-US"/>
        </a:p>
      </dgm:t>
    </dgm:pt>
    <dgm:pt modelId="{8A050E46-CAB5-4C11-89A5-476E9723B901}" type="sibTrans" cxnId="{18820BF1-0DF0-48EB-9805-9517AE8284CA}">
      <dgm:prSet/>
      <dgm:spPr/>
      <dgm:t>
        <a:bodyPr/>
        <a:lstStyle/>
        <a:p>
          <a:endParaRPr lang="en-US"/>
        </a:p>
      </dgm:t>
    </dgm:pt>
    <dgm:pt modelId="{151E6A8E-1F80-4EBB-A9CC-4C777833AFE3}" type="pres">
      <dgm:prSet presAssocID="{0B2636F6-62B9-458B-9211-18BA0429C2E4}" presName="linear" presStyleCnt="0">
        <dgm:presLayoutVars>
          <dgm:animLvl val="lvl"/>
          <dgm:resizeHandles val="exact"/>
        </dgm:presLayoutVars>
      </dgm:prSet>
      <dgm:spPr/>
    </dgm:pt>
    <dgm:pt modelId="{8807B806-7C26-45AB-811C-9DECFDCDBBC6}" type="pres">
      <dgm:prSet presAssocID="{540A1F1B-266E-4891-913F-C72410BD484C}" presName="parentText" presStyleLbl="node1" presStyleIdx="0" presStyleCnt="1">
        <dgm:presLayoutVars>
          <dgm:chMax val="0"/>
          <dgm:bulletEnabled val="1"/>
        </dgm:presLayoutVars>
      </dgm:prSet>
      <dgm:spPr/>
    </dgm:pt>
  </dgm:ptLst>
  <dgm:cxnLst>
    <dgm:cxn modelId="{4013E014-385F-4234-9FDB-4BF860F2E2E4}" type="presOf" srcId="{540A1F1B-266E-4891-913F-C72410BD484C}" destId="{8807B806-7C26-45AB-811C-9DECFDCDBBC6}" srcOrd="0" destOrd="0" presId="urn:microsoft.com/office/officeart/2005/8/layout/vList2"/>
    <dgm:cxn modelId="{8DDE5349-0E9F-4943-9C64-EDAA9000F76F}" type="presOf" srcId="{0B2636F6-62B9-458B-9211-18BA0429C2E4}" destId="{151E6A8E-1F80-4EBB-A9CC-4C777833AFE3}" srcOrd="0" destOrd="0" presId="urn:microsoft.com/office/officeart/2005/8/layout/vList2"/>
    <dgm:cxn modelId="{18820BF1-0DF0-48EB-9805-9517AE8284CA}" srcId="{0B2636F6-62B9-458B-9211-18BA0429C2E4}" destId="{540A1F1B-266E-4891-913F-C72410BD484C}" srcOrd="0" destOrd="0" parTransId="{D96DE622-40A7-4F31-9928-BEC6360888F3}" sibTransId="{8A050E46-CAB5-4C11-89A5-476E9723B901}"/>
    <dgm:cxn modelId="{2DFB0AA9-61B8-4F90-9668-60D008FFF44A}" type="presParOf" srcId="{151E6A8E-1F80-4EBB-A9CC-4C777833AFE3}" destId="{8807B806-7C26-45AB-811C-9DECFDCDBBC6}" srcOrd="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88ACFDDF-E0B6-4D64-8C6D-E606E3CE83CF}"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457FB435-D17F-450A-B559-62295FDC1A66}">
      <dgm:prSet custT="1"/>
      <dgm:spPr/>
      <dgm:t>
        <a:bodyPr/>
        <a:lstStyle/>
        <a:p>
          <a:pPr rtl="0"/>
          <a:r>
            <a:rPr lang="en-US" sz="2800" b="1" dirty="0"/>
            <a:t>EXAMPLES OF </a:t>
          </a:r>
          <a:br>
            <a:rPr lang="en-US" sz="2800" b="1" dirty="0"/>
          </a:br>
          <a:r>
            <a:rPr lang="en-US" sz="2800" b="1" dirty="0"/>
            <a:t>ON-THE-JOB PROGRAMS (6-24 Months)</a:t>
          </a:r>
          <a:endParaRPr lang="en-US" sz="2800" dirty="0"/>
        </a:p>
      </dgm:t>
    </dgm:pt>
    <dgm:pt modelId="{005EED65-A4B6-4AB3-A77A-51358E2AB651}" type="parTrans" cxnId="{C37EF83D-691F-4BC6-BB03-11F4377FB064}">
      <dgm:prSet/>
      <dgm:spPr/>
      <dgm:t>
        <a:bodyPr/>
        <a:lstStyle/>
        <a:p>
          <a:endParaRPr lang="en-US"/>
        </a:p>
      </dgm:t>
    </dgm:pt>
    <dgm:pt modelId="{648CFA9C-7F1C-4EDD-A935-F9F4300E79F8}" type="sibTrans" cxnId="{C37EF83D-691F-4BC6-BB03-11F4377FB064}">
      <dgm:prSet/>
      <dgm:spPr/>
      <dgm:t>
        <a:bodyPr/>
        <a:lstStyle/>
        <a:p>
          <a:endParaRPr lang="en-US"/>
        </a:p>
      </dgm:t>
    </dgm:pt>
    <dgm:pt modelId="{08E24B99-45AF-45A1-907A-67BBE5B1D041}" type="pres">
      <dgm:prSet presAssocID="{88ACFDDF-E0B6-4D64-8C6D-E606E3CE83CF}" presName="linear" presStyleCnt="0">
        <dgm:presLayoutVars>
          <dgm:animLvl val="lvl"/>
          <dgm:resizeHandles val="exact"/>
        </dgm:presLayoutVars>
      </dgm:prSet>
      <dgm:spPr/>
    </dgm:pt>
    <dgm:pt modelId="{15813D59-9B53-477F-99B8-ACC93A1C07B6}" type="pres">
      <dgm:prSet presAssocID="{457FB435-D17F-450A-B559-62295FDC1A66}" presName="parentText" presStyleLbl="node1" presStyleIdx="0" presStyleCnt="1">
        <dgm:presLayoutVars>
          <dgm:chMax val="0"/>
          <dgm:bulletEnabled val="1"/>
        </dgm:presLayoutVars>
      </dgm:prSet>
      <dgm:spPr/>
    </dgm:pt>
  </dgm:ptLst>
  <dgm:cxnLst>
    <dgm:cxn modelId="{44777C24-7A9B-47C0-B010-4C76B8C1720E}" type="presOf" srcId="{457FB435-D17F-450A-B559-62295FDC1A66}" destId="{15813D59-9B53-477F-99B8-ACC93A1C07B6}" srcOrd="0" destOrd="0" presId="urn:microsoft.com/office/officeart/2005/8/layout/vList2"/>
    <dgm:cxn modelId="{C37EF83D-691F-4BC6-BB03-11F4377FB064}" srcId="{88ACFDDF-E0B6-4D64-8C6D-E606E3CE83CF}" destId="{457FB435-D17F-450A-B559-62295FDC1A66}" srcOrd="0" destOrd="0" parTransId="{005EED65-A4B6-4AB3-A77A-51358E2AB651}" sibTransId="{648CFA9C-7F1C-4EDD-A935-F9F4300E79F8}"/>
    <dgm:cxn modelId="{4C8222A7-4087-4565-9B30-DCB3F36062B3}" type="presOf" srcId="{88ACFDDF-E0B6-4D64-8C6D-E606E3CE83CF}" destId="{08E24B99-45AF-45A1-907A-67BBE5B1D041}" srcOrd="0" destOrd="0" presId="urn:microsoft.com/office/officeart/2005/8/layout/vList2"/>
    <dgm:cxn modelId="{AA987207-29E4-4963-94A4-463172C27DED}" type="presParOf" srcId="{08E24B99-45AF-45A1-907A-67BBE5B1D041}" destId="{15813D59-9B53-477F-99B8-ACC93A1C07B6}"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13F10975-3D95-4EB7-96E5-52653009D0CC}"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7155152B-D7B0-47FF-B1A8-1AF99B0B0B84}">
      <dgm:prSet custT="1"/>
      <dgm:spPr/>
      <dgm:t>
        <a:bodyPr/>
        <a:lstStyle/>
        <a:p>
          <a:pPr rtl="0"/>
          <a:r>
            <a:rPr lang="en-US" sz="2800" b="1" dirty="0"/>
            <a:t>EXAMPLES OF </a:t>
          </a:r>
          <a:br>
            <a:rPr lang="en-US" sz="2800" b="1" dirty="0"/>
          </a:br>
          <a:r>
            <a:rPr lang="en-US" sz="2800" b="1" dirty="0"/>
            <a:t>APPRENTICESHIP PROGRAMS (24-48 Months)</a:t>
          </a:r>
          <a:endParaRPr lang="en-US" sz="2800" dirty="0"/>
        </a:p>
      </dgm:t>
    </dgm:pt>
    <dgm:pt modelId="{3D4C79B2-204A-4988-AC93-6FA0A4D1A6EC}" type="parTrans" cxnId="{719E76E1-DD46-441C-8393-C3A20FB65A0E}">
      <dgm:prSet/>
      <dgm:spPr/>
      <dgm:t>
        <a:bodyPr/>
        <a:lstStyle/>
        <a:p>
          <a:endParaRPr lang="en-US"/>
        </a:p>
      </dgm:t>
    </dgm:pt>
    <dgm:pt modelId="{7D1DF8D1-D397-4C21-B3CF-4A89180EE15B}" type="sibTrans" cxnId="{719E76E1-DD46-441C-8393-C3A20FB65A0E}">
      <dgm:prSet/>
      <dgm:spPr/>
      <dgm:t>
        <a:bodyPr/>
        <a:lstStyle/>
        <a:p>
          <a:endParaRPr lang="en-US"/>
        </a:p>
      </dgm:t>
    </dgm:pt>
    <dgm:pt modelId="{30CB617D-96F6-4551-947E-061227254943}" type="pres">
      <dgm:prSet presAssocID="{13F10975-3D95-4EB7-96E5-52653009D0CC}" presName="linear" presStyleCnt="0">
        <dgm:presLayoutVars>
          <dgm:animLvl val="lvl"/>
          <dgm:resizeHandles val="exact"/>
        </dgm:presLayoutVars>
      </dgm:prSet>
      <dgm:spPr/>
    </dgm:pt>
    <dgm:pt modelId="{4D45A10C-603D-4BF5-B722-77BFF25F80D1}" type="pres">
      <dgm:prSet presAssocID="{7155152B-D7B0-47FF-B1A8-1AF99B0B0B84}" presName="parentText" presStyleLbl="node1" presStyleIdx="0" presStyleCnt="1" custLinFactNeighborY="7842">
        <dgm:presLayoutVars>
          <dgm:chMax val="0"/>
          <dgm:bulletEnabled val="1"/>
        </dgm:presLayoutVars>
      </dgm:prSet>
      <dgm:spPr/>
    </dgm:pt>
  </dgm:ptLst>
  <dgm:cxnLst>
    <dgm:cxn modelId="{620FF594-DDE0-4774-82AB-2F72C9AC705D}" type="presOf" srcId="{13F10975-3D95-4EB7-96E5-52653009D0CC}" destId="{30CB617D-96F6-4551-947E-061227254943}" srcOrd="0" destOrd="0" presId="urn:microsoft.com/office/officeart/2005/8/layout/vList2"/>
    <dgm:cxn modelId="{13EA4AC8-7B16-4D98-8AC6-E3EBF6373E83}" type="presOf" srcId="{7155152B-D7B0-47FF-B1A8-1AF99B0B0B84}" destId="{4D45A10C-603D-4BF5-B722-77BFF25F80D1}" srcOrd="0" destOrd="0" presId="urn:microsoft.com/office/officeart/2005/8/layout/vList2"/>
    <dgm:cxn modelId="{719E76E1-DD46-441C-8393-C3A20FB65A0E}" srcId="{13F10975-3D95-4EB7-96E5-52653009D0CC}" destId="{7155152B-D7B0-47FF-B1A8-1AF99B0B0B84}" srcOrd="0" destOrd="0" parTransId="{3D4C79B2-204A-4988-AC93-6FA0A4D1A6EC}" sibTransId="{7D1DF8D1-D397-4C21-B3CF-4A89180EE15B}"/>
    <dgm:cxn modelId="{51F6A459-3CAF-4980-8E1F-B6CF7F6BDDBB}" type="presParOf" srcId="{30CB617D-96F6-4551-947E-061227254943}" destId="{4D45A10C-603D-4BF5-B722-77BFF25F80D1}"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61D51F39-7C71-43C2-945F-824450332B73}"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8EEBEABF-1E89-4331-9E14-1AE88C5FC736}">
      <dgm:prSet/>
      <dgm:spPr/>
      <dgm:t>
        <a:bodyPr/>
        <a:lstStyle/>
        <a:p>
          <a:pPr rtl="0"/>
          <a:r>
            <a:rPr lang="en-US" b="1" dirty="0"/>
            <a:t>QUESTIONS?</a:t>
          </a:r>
          <a:endParaRPr lang="en-US" dirty="0"/>
        </a:p>
      </dgm:t>
    </dgm:pt>
    <dgm:pt modelId="{4AB26ACA-99C7-48A5-8D51-610869F6D590}" type="parTrans" cxnId="{AD0C8CE2-04AC-480A-85B3-5BC96B6904B5}">
      <dgm:prSet/>
      <dgm:spPr/>
      <dgm:t>
        <a:bodyPr/>
        <a:lstStyle/>
        <a:p>
          <a:endParaRPr lang="en-US"/>
        </a:p>
      </dgm:t>
    </dgm:pt>
    <dgm:pt modelId="{89217843-D0A2-4812-806A-8E22BE8F5B90}" type="sibTrans" cxnId="{AD0C8CE2-04AC-480A-85B3-5BC96B6904B5}">
      <dgm:prSet/>
      <dgm:spPr/>
      <dgm:t>
        <a:bodyPr/>
        <a:lstStyle/>
        <a:p>
          <a:endParaRPr lang="en-US"/>
        </a:p>
      </dgm:t>
    </dgm:pt>
    <dgm:pt modelId="{1F25DBDB-C70E-4B53-94C8-DDD1B2E8485D}" type="pres">
      <dgm:prSet presAssocID="{61D51F39-7C71-43C2-945F-824450332B73}" presName="linear" presStyleCnt="0">
        <dgm:presLayoutVars>
          <dgm:animLvl val="lvl"/>
          <dgm:resizeHandles val="exact"/>
        </dgm:presLayoutVars>
      </dgm:prSet>
      <dgm:spPr/>
    </dgm:pt>
    <dgm:pt modelId="{F8D8B94E-3D01-458C-9B31-8B8900FBB843}" type="pres">
      <dgm:prSet presAssocID="{8EEBEABF-1E89-4331-9E14-1AE88C5FC736}" presName="parentText" presStyleLbl="node1" presStyleIdx="0" presStyleCnt="1">
        <dgm:presLayoutVars>
          <dgm:chMax val="0"/>
          <dgm:bulletEnabled val="1"/>
        </dgm:presLayoutVars>
      </dgm:prSet>
      <dgm:spPr/>
    </dgm:pt>
  </dgm:ptLst>
  <dgm:cxnLst>
    <dgm:cxn modelId="{A08FC74F-4D04-4ED8-8D65-094669FD66A1}" type="presOf" srcId="{61D51F39-7C71-43C2-945F-824450332B73}" destId="{1F25DBDB-C70E-4B53-94C8-DDD1B2E8485D}" srcOrd="0" destOrd="0" presId="urn:microsoft.com/office/officeart/2005/8/layout/vList2"/>
    <dgm:cxn modelId="{A071E952-E1B3-4CB4-B558-E9E636906A80}" type="presOf" srcId="{8EEBEABF-1E89-4331-9E14-1AE88C5FC736}" destId="{F8D8B94E-3D01-458C-9B31-8B8900FBB843}" srcOrd="0" destOrd="0" presId="urn:microsoft.com/office/officeart/2005/8/layout/vList2"/>
    <dgm:cxn modelId="{AD0C8CE2-04AC-480A-85B3-5BC96B6904B5}" srcId="{61D51F39-7C71-43C2-945F-824450332B73}" destId="{8EEBEABF-1E89-4331-9E14-1AE88C5FC736}" srcOrd="0" destOrd="0" parTransId="{4AB26ACA-99C7-48A5-8D51-610869F6D590}" sibTransId="{89217843-D0A2-4812-806A-8E22BE8F5B90}"/>
    <dgm:cxn modelId="{7F454859-DAE9-4328-A5B6-A3540D4DC788}" type="presParOf" srcId="{1F25DBDB-C70E-4B53-94C8-DDD1B2E8485D}" destId="{F8D8B94E-3D01-458C-9B31-8B8900FBB843}"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D8E1EB0-74C1-4D77-A514-5BDF4DD70BAC}"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9F9E3280-F1E3-4152-B07B-E6A54241C171}">
      <dgm:prSet custT="1"/>
      <dgm:spPr/>
      <dgm:t>
        <a:bodyPr/>
        <a:lstStyle/>
        <a:p>
          <a:pPr algn="ctr" rtl="0"/>
          <a:r>
            <a:rPr lang="en-US" sz="4000" b="1" cap="all" baseline="0" dirty="0"/>
            <a:t>SD State Approving Agency</a:t>
          </a:r>
        </a:p>
      </dgm:t>
    </dgm:pt>
    <dgm:pt modelId="{4C55B866-1483-4C9E-B33D-D796557387BC}" type="parTrans" cxnId="{67254748-4471-4527-B86A-DF30A34B4053}">
      <dgm:prSet/>
      <dgm:spPr/>
      <dgm:t>
        <a:bodyPr/>
        <a:lstStyle/>
        <a:p>
          <a:endParaRPr lang="en-US"/>
        </a:p>
      </dgm:t>
    </dgm:pt>
    <dgm:pt modelId="{A84B9643-1EDF-4715-8137-09B9E15EEF96}" type="sibTrans" cxnId="{67254748-4471-4527-B86A-DF30A34B4053}">
      <dgm:prSet/>
      <dgm:spPr/>
      <dgm:t>
        <a:bodyPr/>
        <a:lstStyle/>
        <a:p>
          <a:endParaRPr lang="en-US"/>
        </a:p>
      </dgm:t>
    </dgm:pt>
    <dgm:pt modelId="{A28F04DC-EF4F-483D-B41E-9F74066B48B0}" type="pres">
      <dgm:prSet presAssocID="{BD8E1EB0-74C1-4D77-A514-5BDF4DD70BAC}" presName="linear" presStyleCnt="0">
        <dgm:presLayoutVars>
          <dgm:animLvl val="lvl"/>
          <dgm:resizeHandles val="exact"/>
        </dgm:presLayoutVars>
      </dgm:prSet>
      <dgm:spPr/>
    </dgm:pt>
    <dgm:pt modelId="{A2FAF2D7-AAB0-400B-B42B-AE22B3D13E9C}" type="pres">
      <dgm:prSet presAssocID="{9F9E3280-F1E3-4152-B07B-E6A54241C171}" presName="parentText" presStyleLbl="node1" presStyleIdx="0" presStyleCnt="1" custLinFactNeighborX="926" custLinFactNeighborY="-1640">
        <dgm:presLayoutVars>
          <dgm:chMax val="0"/>
          <dgm:bulletEnabled val="1"/>
        </dgm:presLayoutVars>
      </dgm:prSet>
      <dgm:spPr/>
    </dgm:pt>
  </dgm:ptLst>
  <dgm:cxnLst>
    <dgm:cxn modelId="{67254748-4471-4527-B86A-DF30A34B4053}" srcId="{BD8E1EB0-74C1-4D77-A514-5BDF4DD70BAC}" destId="{9F9E3280-F1E3-4152-B07B-E6A54241C171}" srcOrd="0" destOrd="0" parTransId="{4C55B866-1483-4C9E-B33D-D796557387BC}" sibTransId="{A84B9643-1EDF-4715-8137-09B9E15EEF96}"/>
    <dgm:cxn modelId="{ECF46CA3-4BC4-4FD2-A753-7AC08D702E69}" type="presOf" srcId="{BD8E1EB0-74C1-4D77-A514-5BDF4DD70BAC}" destId="{A28F04DC-EF4F-483D-B41E-9F74066B48B0}" srcOrd="0" destOrd="0" presId="urn:microsoft.com/office/officeart/2005/8/layout/vList2"/>
    <dgm:cxn modelId="{ECE5CDEC-683D-4F2C-8681-840B249589F6}" type="presOf" srcId="{9F9E3280-F1E3-4152-B07B-E6A54241C171}" destId="{A2FAF2D7-AAB0-400B-B42B-AE22B3D13E9C}" srcOrd="0" destOrd="0" presId="urn:microsoft.com/office/officeart/2005/8/layout/vList2"/>
    <dgm:cxn modelId="{642E469E-2168-4778-85EF-E18850C72804}" type="presParOf" srcId="{A28F04DC-EF4F-483D-B41E-9F74066B48B0}" destId="{A2FAF2D7-AAB0-400B-B42B-AE22B3D13E9C}"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21C63B6-3388-415D-B75B-D18C38B2F63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903C7661-AB37-4BE5-AD43-C8187A85B1E7}">
      <dgm:prSet custT="1"/>
      <dgm:spPr/>
      <dgm:t>
        <a:bodyPr/>
        <a:lstStyle/>
        <a:p>
          <a:pPr algn="ctr" rtl="0">
            <a:lnSpc>
              <a:spcPct val="100000"/>
            </a:lnSpc>
            <a:spcAft>
              <a:spcPts val="0"/>
            </a:spcAft>
          </a:pPr>
          <a:r>
            <a:rPr lang="en-US" sz="4000" b="1" cap="all" baseline="0" dirty="0"/>
            <a:t>VA Educational Programs </a:t>
          </a:r>
          <a:r>
            <a:rPr lang="en-US" sz="1200" b="1" cap="all" baseline="0" dirty="0"/>
            <a:t>General Overview </a:t>
          </a:r>
          <a:endParaRPr lang="en-US" sz="1200" cap="all" baseline="0" dirty="0"/>
        </a:p>
      </dgm:t>
    </dgm:pt>
    <dgm:pt modelId="{7D8CB187-943E-4370-896C-6D17BEA096A9}" type="parTrans" cxnId="{9A5042FE-5E10-4BF3-9F5A-EE2D40451BE2}">
      <dgm:prSet/>
      <dgm:spPr/>
      <dgm:t>
        <a:bodyPr/>
        <a:lstStyle/>
        <a:p>
          <a:endParaRPr lang="en-US"/>
        </a:p>
      </dgm:t>
    </dgm:pt>
    <dgm:pt modelId="{56FA4B18-1502-4531-80D7-A10C36349A4A}" type="sibTrans" cxnId="{9A5042FE-5E10-4BF3-9F5A-EE2D40451BE2}">
      <dgm:prSet/>
      <dgm:spPr/>
      <dgm:t>
        <a:bodyPr/>
        <a:lstStyle/>
        <a:p>
          <a:endParaRPr lang="en-US"/>
        </a:p>
      </dgm:t>
    </dgm:pt>
    <dgm:pt modelId="{5E8BF2E1-3A99-4217-B99A-0883D2B661E0}" type="pres">
      <dgm:prSet presAssocID="{121C63B6-3388-415D-B75B-D18C38B2F631}" presName="linear" presStyleCnt="0">
        <dgm:presLayoutVars>
          <dgm:animLvl val="lvl"/>
          <dgm:resizeHandles val="exact"/>
        </dgm:presLayoutVars>
      </dgm:prSet>
      <dgm:spPr/>
    </dgm:pt>
    <dgm:pt modelId="{D06B348A-4BA7-4A30-92E3-F48892A7AAB3}" type="pres">
      <dgm:prSet presAssocID="{903C7661-AB37-4BE5-AD43-C8187A85B1E7}" presName="parentText" presStyleLbl="node1" presStyleIdx="0" presStyleCnt="1" custScaleY="282718">
        <dgm:presLayoutVars>
          <dgm:chMax val="0"/>
          <dgm:bulletEnabled val="1"/>
        </dgm:presLayoutVars>
      </dgm:prSet>
      <dgm:spPr/>
    </dgm:pt>
  </dgm:ptLst>
  <dgm:cxnLst>
    <dgm:cxn modelId="{F73B7100-C90F-4464-9723-DE992EB2CC0D}" type="presOf" srcId="{903C7661-AB37-4BE5-AD43-C8187A85B1E7}" destId="{D06B348A-4BA7-4A30-92E3-F48892A7AAB3}" srcOrd="0" destOrd="0" presId="urn:microsoft.com/office/officeart/2005/8/layout/vList2"/>
    <dgm:cxn modelId="{65F9A2CC-01ED-4B7C-9541-285E568BA7C7}" type="presOf" srcId="{121C63B6-3388-415D-B75B-D18C38B2F631}" destId="{5E8BF2E1-3A99-4217-B99A-0883D2B661E0}" srcOrd="0" destOrd="0" presId="urn:microsoft.com/office/officeart/2005/8/layout/vList2"/>
    <dgm:cxn modelId="{9A5042FE-5E10-4BF3-9F5A-EE2D40451BE2}" srcId="{121C63B6-3388-415D-B75B-D18C38B2F631}" destId="{903C7661-AB37-4BE5-AD43-C8187A85B1E7}" srcOrd="0" destOrd="0" parTransId="{7D8CB187-943E-4370-896C-6D17BEA096A9}" sibTransId="{56FA4B18-1502-4531-80D7-A10C36349A4A}"/>
    <dgm:cxn modelId="{8A69F3CB-81E2-4221-9246-7F8E3C675065}" type="presParOf" srcId="{5E8BF2E1-3A99-4217-B99A-0883D2B661E0}" destId="{D06B348A-4BA7-4A30-92E3-F48892A7AAB3}"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3C3D03B-51FF-44C3-9EE2-6553BAA19D4B}"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094B3D96-CD25-45AB-A53C-65446E1D79A6}">
      <dgm:prSet custT="1"/>
      <dgm:spPr/>
      <dgm:t>
        <a:bodyPr/>
        <a:lstStyle/>
        <a:p>
          <a:pPr algn="ctr" rtl="0">
            <a:lnSpc>
              <a:spcPct val="100000"/>
            </a:lnSpc>
            <a:spcAft>
              <a:spcPts val="0"/>
            </a:spcAft>
          </a:pPr>
          <a:r>
            <a:rPr lang="en-US" sz="4000" b="1" cap="all" baseline="0" dirty="0"/>
            <a:t>Montgomery GI Bill </a:t>
          </a:r>
        </a:p>
        <a:p>
          <a:pPr algn="ctr" rtl="0">
            <a:lnSpc>
              <a:spcPct val="100000"/>
            </a:lnSpc>
            <a:spcAft>
              <a:spcPts val="0"/>
            </a:spcAft>
          </a:pPr>
          <a:r>
            <a:rPr lang="en-US" sz="1200" b="1" cap="all" baseline="0" dirty="0"/>
            <a:t>Chapter 30</a:t>
          </a:r>
          <a:endParaRPr lang="en-US" sz="1200" cap="all" baseline="0" dirty="0"/>
        </a:p>
      </dgm:t>
    </dgm:pt>
    <dgm:pt modelId="{CE0C8BFA-7259-4F2D-9B2E-37BA840CE834}" type="parTrans" cxnId="{A300FE32-7FEC-480D-B501-15D9D7633F3A}">
      <dgm:prSet/>
      <dgm:spPr/>
      <dgm:t>
        <a:bodyPr/>
        <a:lstStyle/>
        <a:p>
          <a:pPr algn="ctr"/>
          <a:endParaRPr lang="en-US"/>
        </a:p>
      </dgm:t>
    </dgm:pt>
    <dgm:pt modelId="{5998BC32-218F-4DD4-86BC-E07FFDF08F7E}" type="sibTrans" cxnId="{A300FE32-7FEC-480D-B501-15D9D7633F3A}">
      <dgm:prSet/>
      <dgm:spPr/>
      <dgm:t>
        <a:bodyPr/>
        <a:lstStyle/>
        <a:p>
          <a:pPr algn="ctr"/>
          <a:endParaRPr lang="en-US"/>
        </a:p>
      </dgm:t>
    </dgm:pt>
    <dgm:pt modelId="{702D6F19-CB00-4F4F-9486-2DC265D366A8}" type="pres">
      <dgm:prSet presAssocID="{93C3D03B-51FF-44C3-9EE2-6553BAA19D4B}" presName="linear" presStyleCnt="0">
        <dgm:presLayoutVars>
          <dgm:animLvl val="lvl"/>
          <dgm:resizeHandles val="exact"/>
        </dgm:presLayoutVars>
      </dgm:prSet>
      <dgm:spPr/>
    </dgm:pt>
    <dgm:pt modelId="{6A6FCFAC-51E2-4EC4-A446-057AF84952F4}" type="pres">
      <dgm:prSet presAssocID="{094B3D96-CD25-45AB-A53C-65446E1D79A6}" presName="parentText" presStyleLbl="node1" presStyleIdx="0" presStyleCnt="1" custScaleY="205869" custLinFactNeighborY="25865">
        <dgm:presLayoutVars>
          <dgm:chMax val="0"/>
          <dgm:bulletEnabled val="1"/>
        </dgm:presLayoutVars>
      </dgm:prSet>
      <dgm:spPr/>
    </dgm:pt>
  </dgm:ptLst>
  <dgm:cxnLst>
    <dgm:cxn modelId="{F3BB162D-D492-4E30-BCEA-F59292A50C45}" type="presOf" srcId="{93C3D03B-51FF-44C3-9EE2-6553BAA19D4B}" destId="{702D6F19-CB00-4F4F-9486-2DC265D366A8}" srcOrd="0" destOrd="0" presId="urn:microsoft.com/office/officeart/2005/8/layout/vList2"/>
    <dgm:cxn modelId="{A300FE32-7FEC-480D-B501-15D9D7633F3A}" srcId="{93C3D03B-51FF-44C3-9EE2-6553BAA19D4B}" destId="{094B3D96-CD25-45AB-A53C-65446E1D79A6}" srcOrd="0" destOrd="0" parTransId="{CE0C8BFA-7259-4F2D-9B2E-37BA840CE834}" sibTransId="{5998BC32-218F-4DD4-86BC-E07FFDF08F7E}"/>
    <dgm:cxn modelId="{A8CDEEE6-1499-42DD-9D97-8B42FCF22814}" type="presOf" srcId="{094B3D96-CD25-45AB-A53C-65446E1D79A6}" destId="{6A6FCFAC-51E2-4EC4-A446-057AF84952F4}" srcOrd="0" destOrd="0" presId="urn:microsoft.com/office/officeart/2005/8/layout/vList2"/>
    <dgm:cxn modelId="{80ACD3D6-5065-4D4F-9306-DC9E164B97D4}" type="presParOf" srcId="{702D6F19-CB00-4F4F-9486-2DC265D366A8}" destId="{6A6FCFAC-51E2-4EC4-A446-057AF84952F4}"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8AD5708-B3C4-4B01-9FE2-D7C702BAE55C}"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818F0740-3742-4195-B110-25529416D1F1}">
      <dgm:prSet custT="1"/>
      <dgm:spPr/>
      <dgm:t>
        <a:bodyPr/>
        <a:lstStyle/>
        <a:p>
          <a:pPr algn="ctr" rtl="0">
            <a:lnSpc>
              <a:spcPct val="100000"/>
            </a:lnSpc>
            <a:spcAft>
              <a:spcPts val="0"/>
            </a:spcAft>
          </a:pPr>
          <a:r>
            <a:rPr lang="en-US" sz="4000" b="1" cap="all" baseline="0" dirty="0"/>
            <a:t>VA Vocational Rehabilitation </a:t>
          </a:r>
        </a:p>
        <a:p>
          <a:pPr algn="ctr" rtl="0">
            <a:lnSpc>
              <a:spcPct val="100000"/>
            </a:lnSpc>
            <a:spcAft>
              <a:spcPts val="0"/>
            </a:spcAft>
          </a:pPr>
          <a:r>
            <a:rPr lang="en-US" sz="1200" b="1" dirty="0"/>
            <a:t>(Chapter 31)</a:t>
          </a:r>
          <a:endParaRPr lang="en-US" sz="1200" dirty="0"/>
        </a:p>
      </dgm:t>
    </dgm:pt>
    <dgm:pt modelId="{9C1546C9-1C86-4081-9DD2-799C202FD9EF}" type="parTrans" cxnId="{B9F8DA11-08B5-493E-BA1C-925B3ADB627E}">
      <dgm:prSet/>
      <dgm:spPr/>
      <dgm:t>
        <a:bodyPr/>
        <a:lstStyle/>
        <a:p>
          <a:endParaRPr lang="en-US"/>
        </a:p>
      </dgm:t>
    </dgm:pt>
    <dgm:pt modelId="{2E65B7AF-44EE-418D-A83D-0E26E67B2A93}" type="sibTrans" cxnId="{B9F8DA11-08B5-493E-BA1C-925B3ADB627E}">
      <dgm:prSet/>
      <dgm:spPr/>
      <dgm:t>
        <a:bodyPr/>
        <a:lstStyle/>
        <a:p>
          <a:endParaRPr lang="en-US"/>
        </a:p>
      </dgm:t>
    </dgm:pt>
    <dgm:pt modelId="{77FCAE61-75D6-4800-8F95-02BA5543DE0E}" type="pres">
      <dgm:prSet presAssocID="{58AD5708-B3C4-4B01-9FE2-D7C702BAE55C}" presName="linear" presStyleCnt="0">
        <dgm:presLayoutVars>
          <dgm:animLvl val="lvl"/>
          <dgm:resizeHandles val="exact"/>
        </dgm:presLayoutVars>
      </dgm:prSet>
      <dgm:spPr/>
    </dgm:pt>
    <dgm:pt modelId="{24D98C8D-5F2D-446C-A94D-69C435B8647D}" type="pres">
      <dgm:prSet presAssocID="{818F0740-3742-4195-B110-25529416D1F1}" presName="parentText" presStyleLbl="node1" presStyleIdx="0" presStyleCnt="1" custScaleY="304400" custLinFactNeighborX="-1695" custLinFactNeighborY="-149">
        <dgm:presLayoutVars>
          <dgm:chMax val="0"/>
          <dgm:bulletEnabled val="1"/>
        </dgm:presLayoutVars>
      </dgm:prSet>
      <dgm:spPr/>
    </dgm:pt>
  </dgm:ptLst>
  <dgm:cxnLst>
    <dgm:cxn modelId="{B9F8DA11-08B5-493E-BA1C-925B3ADB627E}" srcId="{58AD5708-B3C4-4B01-9FE2-D7C702BAE55C}" destId="{818F0740-3742-4195-B110-25529416D1F1}" srcOrd="0" destOrd="0" parTransId="{9C1546C9-1C86-4081-9DD2-799C202FD9EF}" sibTransId="{2E65B7AF-44EE-418D-A83D-0E26E67B2A93}"/>
    <dgm:cxn modelId="{6A9850B9-0F92-4094-9071-5333844EC34D}" type="presOf" srcId="{818F0740-3742-4195-B110-25529416D1F1}" destId="{24D98C8D-5F2D-446C-A94D-69C435B8647D}" srcOrd="0" destOrd="0" presId="urn:microsoft.com/office/officeart/2005/8/layout/vList2"/>
    <dgm:cxn modelId="{DC43A9FD-1799-41EC-8136-60EEB09752F2}" type="presOf" srcId="{58AD5708-B3C4-4B01-9FE2-D7C702BAE55C}" destId="{77FCAE61-75D6-4800-8F95-02BA5543DE0E}" srcOrd="0" destOrd="0" presId="urn:microsoft.com/office/officeart/2005/8/layout/vList2"/>
    <dgm:cxn modelId="{A8FA0F78-FD5B-40EF-82BD-68D82A36D66B}" type="presParOf" srcId="{77FCAE61-75D6-4800-8F95-02BA5543DE0E}" destId="{24D98C8D-5F2D-446C-A94D-69C435B8647D}"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F3C380E-31DE-483E-8CB6-82C30DF63936}"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8C602206-C8E3-4B8C-9E0F-BF3E58A04EB8}">
      <dgm:prSet custT="1"/>
      <dgm:spPr/>
      <dgm:t>
        <a:bodyPr/>
        <a:lstStyle/>
        <a:p>
          <a:pPr algn="ctr" rtl="0">
            <a:lnSpc>
              <a:spcPct val="100000"/>
            </a:lnSpc>
            <a:spcAft>
              <a:spcPts val="0"/>
            </a:spcAft>
          </a:pPr>
          <a:r>
            <a:rPr lang="en-US" sz="4000" b="1" cap="all" baseline="0" dirty="0"/>
            <a:t>Montgomery GI Bill Selected Reserve </a:t>
          </a:r>
          <a:r>
            <a:rPr lang="en-US" sz="1200" b="1" dirty="0"/>
            <a:t>(Chapter 1606)</a:t>
          </a:r>
          <a:endParaRPr lang="en-US" sz="1200" dirty="0"/>
        </a:p>
      </dgm:t>
    </dgm:pt>
    <dgm:pt modelId="{89510DA2-AE27-4BED-B4E9-CE685E6143B4}" type="parTrans" cxnId="{208D0726-788D-44C8-A79B-5CF62832A301}">
      <dgm:prSet/>
      <dgm:spPr/>
      <dgm:t>
        <a:bodyPr/>
        <a:lstStyle/>
        <a:p>
          <a:endParaRPr lang="en-US"/>
        </a:p>
      </dgm:t>
    </dgm:pt>
    <dgm:pt modelId="{0D93F67F-C7AB-4C1B-938A-AC4BFE31165A}" type="sibTrans" cxnId="{208D0726-788D-44C8-A79B-5CF62832A301}">
      <dgm:prSet/>
      <dgm:spPr/>
      <dgm:t>
        <a:bodyPr/>
        <a:lstStyle/>
        <a:p>
          <a:endParaRPr lang="en-US"/>
        </a:p>
      </dgm:t>
    </dgm:pt>
    <dgm:pt modelId="{F78A6B1A-E813-46E5-9A5D-5936BBC03EED}" type="pres">
      <dgm:prSet presAssocID="{7F3C380E-31DE-483E-8CB6-82C30DF63936}" presName="linear" presStyleCnt="0">
        <dgm:presLayoutVars>
          <dgm:animLvl val="lvl"/>
          <dgm:resizeHandles val="exact"/>
        </dgm:presLayoutVars>
      </dgm:prSet>
      <dgm:spPr/>
    </dgm:pt>
    <dgm:pt modelId="{3FACA31F-915A-40C5-955D-74FBC1CEF176}" type="pres">
      <dgm:prSet presAssocID="{8C602206-C8E3-4B8C-9E0F-BF3E58A04EB8}" presName="parentText" presStyleLbl="node1" presStyleIdx="0" presStyleCnt="1" custScaleY="304400">
        <dgm:presLayoutVars>
          <dgm:chMax val="0"/>
          <dgm:bulletEnabled val="1"/>
        </dgm:presLayoutVars>
      </dgm:prSet>
      <dgm:spPr/>
    </dgm:pt>
  </dgm:ptLst>
  <dgm:cxnLst>
    <dgm:cxn modelId="{208D0726-788D-44C8-A79B-5CF62832A301}" srcId="{7F3C380E-31DE-483E-8CB6-82C30DF63936}" destId="{8C602206-C8E3-4B8C-9E0F-BF3E58A04EB8}" srcOrd="0" destOrd="0" parTransId="{89510DA2-AE27-4BED-B4E9-CE685E6143B4}" sibTransId="{0D93F67F-C7AB-4C1B-938A-AC4BFE31165A}"/>
    <dgm:cxn modelId="{BEE24B6C-3F88-4F25-BBBB-AC3AC43DDE3C}" type="presOf" srcId="{7F3C380E-31DE-483E-8CB6-82C30DF63936}" destId="{F78A6B1A-E813-46E5-9A5D-5936BBC03EED}" srcOrd="0" destOrd="0" presId="urn:microsoft.com/office/officeart/2005/8/layout/vList2"/>
    <dgm:cxn modelId="{AE9E2BD8-396A-450C-8B67-7CBCCF0E13D7}" type="presOf" srcId="{8C602206-C8E3-4B8C-9E0F-BF3E58A04EB8}" destId="{3FACA31F-915A-40C5-955D-74FBC1CEF176}" srcOrd="0" destOrd="0" presId="urn:microsoft.com/office/officeart/2005/8/layout/vList2"/>
    <dgm:cxn modelId="{D16A36B0-AC16-4334-AAB0-D0C24F17726D}" type="presParOf" srcId="{F78A6B1A-E813-46E5-9A5D-5936BBC03EED}" destId="{3FACA31F-915A-40C5-955D-74FBC1CEF176}" srcOrd="0"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97F51D4-3F6E-4855-AFC2-4971F1030EB1}"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BDC95003-1F1D-43E6-9A31-1E9EC5CDB4AF}">
      <dgm:prSet custT="1"/>
      <dgm:spPr/>
      <dgm:t>
        <a:bodyPr/>
        <a:lstStyle/>
        <a:p>
          <a:pPr algn="ctr" rtl="0">
            <a:lnSpc>
              <a:spcPct val="100000"/>
            </a:lnSpc>
            <a:spcAft>
              <a:spcPts val="0"/>
            </a:spcAft>
          </a:pPr>
          <a:r>
            <a:rPr lang="en-US" sz="4000" b="1" cap="all" baseline="0" dirty="0"/>
            <a:t>Post 9/11 Veterans GI Bill </a:t>
          </a:r>
          <a:r>
            <a:rPr lang="en-US" sz="1200" b="1" dirty="0"/>
            <a:t>(Chapter 33)</a:t>
          </a:r>
          <a:endParaRPr lang="en-US" sz="1200" dirty="0"/>
        </a:p>
      </dgm:t>
    </dgm:pt>
    <dgm:pt modelId="{DEE4167B-53C0-4CFD-BB92-F36DFCD13AD0}" type="parTrans" cxnId="{AD8A3EFA-F554-4C9B-B46B-1A6E4467DDA0}">
      <dgm:prSet/>
      <dgm:spPr/>
      <dgm:t>
        <a:bodyPr/>
        <a:lstStyle/>
        <a:p>
          <a:endParaRPr lang="en-US"/>
        </a:p>
      </dgm:t>
    </dgm:pt>
    <dgm:pt modelId="{DE3CF48E-9981-490A-8524-53F24135BC70}" type="sibTrans" cxnId="{AD8A3EFA-F554-4C9B-B46B-1A6E4467DDA0}">
      <dgm:prSet/>
      <dgm:spPr/>
      <dgm:t>
        <a:bodyPr/>
        <a:lstStyle/>
        <a:p>
          <a:endParaRPr lang="en-US"/>
        </a:p>
      </dgm:t>
    </dgm:pt>
    <dgm:pt modelId="{E9BD5B95-C83E-4E8C-BEB6-9D113E4E9607}" type="pres">
      <dgm:prSet presAssocID="{397F51D4-3F6E-4855-AFC2-4971F1030EB1}" presName="linear" presStyleCnt="0">
        <dgm:presLayoutVars>
          <dgm:animLvl val="lvl"/>
          <dgm:resizeHandles val="exact"/>
        </dgm:presLayoutVars>
      </dgm:prSet>
      <dgm:spPr/>
    </dgm:pt>
    <dgm:pt modelId="{451A5A5A-498B-447D-8DDD-C34610CCAE13}" type="pres">
      <dgm:prSet presAssocID="{BDC95003-1F1D-43E6-9A31-1E9EC5CDB4AF}" presName="parentText" presStyleLbl="node1" presStyleIdx="0" presStyleCnt="1">
        <dgm:presLayoutVars>
          <dgm:chMax val="0"/>
          <dgm:bulletEnabled val="1"/>
        </dgm:presLayoutVars>
      </dgm:prSet>
      <dgm:spPr/>
    </dgm:pt>
  </dgm:ptLst>
  <dgm:cxnLst>
    <dgm:cxn modelId="{19C08500-04F8-4343-9815-E32138BF21CE}" type="presOf" srcId="{397F51D4-3F6E-4855-AFC2-4971F1030EB1}" destId="{E9BD5B95-C83E-4E8C-BEB6-9D113E4E9607}" srcOrd="0" destOrd="0" presId="urn:microsoft.com/office/officeart/2005/8/layout/vList2"/>
    <dgm:cxn modelId="{406F3759-95DF-49D1-BCD1-E8B5EF89E591}" type="presOf" srcId="{BDC95003-1F1D-43E6-9A31-1E9EC5CDB4AF}" destId="{451A5A5A-498B-447D-8DDD-C34610CCAE13}" srcOrd="0" destOrd="0" presId="urn:microsoft.com/office/officeart/2005/8/layout/vList2"/>
    <dgm:cxn modelId="{AD8A3EFA-F554-4C9B-B46B-1A6E4467DDA0}" srcId="{397F51D4-3F6E-4855-AFC2-4971F1030EB1}" destId="{BDC95003-1F1D-43E6-9A31-1E9EC5CDB4AF}" srcOrd="0" destOrd="0" parTransId="{DEE4167B-53C0-4CFD-BB92-F36DFCD13AD0}" sibTransId="{DE3CF48E-9981-490A-8524-53F24135BC70}"/>
    <dgm:cxn modelId="{8016F7B4-10C1-4318-91DE-B1721C5D077C}" type="presParOf" srcId="{E9BD5B95-C83E-4E8C-BEB6-9D113E4E9607}" destId="{451A5A5A-498B-447D-8DDD-C34610CCAE13}"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705899F3-113B-4E69-B56C-91904EB7F613}"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4A7ADF73-7E50-460E-9B33-4F6DD0CD1F64}">
      <dgm:prSet custT="1"/>
      <dgm:spPr/>
      <dgm:t>
        <a:bodyPr/>
        <a:lstStyle/>
        <a:p>
          <a:pPr algn="ctr" rtl="0"/>
          <a:r>
            <a:rPr lang="en-US" sz="3600" b="1" cap="all" baseline="0" dirty="0"/>
            <a:t>Transfer of Entitlement to Dependents</a:t>
          </a:r>
          <a:endParaRPr lang="en-US" sz="3600" cap="all" baseline="0" dirty="0"/>
        </a:p>
      </dgm:t>
    </dgm:pt>
    <dgm:pt modelId="{8474970F-2714-433F-9B25-92C3975B234F}" type="parTrans" cxnId="{AAE54EAC-7482-4E50-9B5E-DE1137BCD8FE}">
      <dgm:prSet/>
      <dgm:spPr/>
      <dgm:t>
        <a:bodyPr/>
        <a:lstStyle/>
        <a:p>
          <a:endParaRPr lang="en-US"/>
        </a:p>
      </dgm:t>
    </dgm:pt>
    <dgm:pt modelId="{0217DEA4-A650-4924-9CA7-94C029FBB0B2}" type="sibTrans" cxnId="{AAE54EAC-7482-4E50-9B5E-DE1137BCD8FE}">
      <dgm:prSet/>
      <dgm:spPr/>
      <dgm:t>
        <a:bodyPr/>
        <a:lstStyle/>
        <a:p>
          <a:endParaRPr lang="en-US"/>
        </a:p>
      </dgm:t>
    </dgm:pt>
    <dgm:pt modelId="{4BFC3BD5-AE04-4D6D-9BD4-41AFF5CC57A7}" type="pres">
      <dgm:prSet presAssocID="{705899F3-113B-4E69-B56C-91904EB7F613}" presName="linear" presStyleCnt="0">
        <dgm:presLayoutVars>
          <dgm:animLvl val="lvl"/>
          <dgm:resizeHandles val="exact"/>
        </dgm:presLayoutVars>
      </dgm:prSet>
      <dgm:spPr/>
    </dgm:pt>
    <dgm:pt modelId="{647A40EC-3A23-4C01-ACCE-5109713F0765}" type="pres">
      <dgm:prSet presAssocID="{4A7ADF73-7E50-460E-9B33-4F6DD0CD1F64}" presName="parentText" presStyleLbl="node1" presStyleIdx="0" presStyleCnt="1">
        <dgm:presLayoutVars>
          <dgm:chMax val="0"/>
          <dgm:bulletEnabled val="1"/>
        </dgm:presLayoutVars>
      </dgm:prSet>
      <dgm:spPr/>
    </dgm:pt>
  </dgm:ptLst>
  <dgm:cxnLst>
    <dgm:cxn modelId="{89D5FE65-72D2-450E-AB32-B46AF4E48FA8}" type="presOf" srcId="{4A7ADF73-7E50-460E-9B33-4F6DD0CD1F64}" destId="{647A40EC-3A23-4C01-ACCE-5109713F0765}" srcOrd="0" destOrd="0" presId="urn:microsoft.com/office/officeart/2005/8/layout/vList2"/>
    <dgm:cxn modelId="{AAE54EAC-7482-4E50-9B5E-DE1137BCD8FE}" srcId="{705899F3-113B-4E69-B56C-91904EB7F613}" destId="{4A7ADF73-7E50-460E-9B33-4F6DD0CD1F64}" srcOrd="0" destOrd="0" parTransId="{8474970F-2714-433F-9B25-92C3975B234F}" sibTransId="{0217DEA4-A650-4924-9CA7-94C029FBB0B2}"/>
    <dgm:cxn modelId="{6D306CB7-5CA1-418E-A5BB-32F72C48FEEF}" type="presOf" srcId="{705899F3-113B-4E69-B56C-91904EB7F613}" destId="{4BFC3BD5-AE04-4D6D-9BD4-41AFF5CC57A7}" srcOrd="0" destOrd="0" presId="urn:microsoft.com/office/officeart/2005/8/layout/vList2"/>
    <dgm:cxn modelId="{EEEE3B81-2BDE-4541-9B06-A4767DA324E6}" type="presParOf" srcId="{4BFC3BD5-AE04-4D6D-9BD4-41AFF5CC57A7}" destId="{647A40EC-3A23-4C01-ACCE-5109713F0765}"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45443D77-1F69-4F18-B943-D829D37DD9F4}"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4962C0AF-E034-49DF-A4C4-1B2C2A2902C2}">
      <dgm:prSet/>
      <dgm:spPr/>
      <dgm:t>
        <a:bodyPr/>
        <a:lstStyle/>
        <a:p>
          <a:pPr rtl="0"/>
          <a:r>
            <a:rPr lang="en-US" b="0" dirty="0"/>
            <a:t>STATE EDUCATIONAL BENEFITS</a:t>
          </a:r>
        </a:p>
      </dgm:t>
    </dgm:pt>
    <dgm:pt modelId="{DD66FA21-5E42-441E-A847-75A094FBB7BC}" type="parTrans" cxnId="{D236397E-39FF-4AF5-8A22-DB9F976AC36D}">
      <dgm:prSet/>
      <dgm:spPr/>
      <dgm:t>
        <a:bodyPr/>
        <a:lstStyle/>
        <a:p>
          <a:endParaRPr lang="en-US"/>
        </a:p>
      </dgm:t>
    </dgm:pt>
    <dgm:pt modelId="{6DEE3678-ABCE-4539-A768-73AB814995B9}" type="sibTrans" cxnId="{D236397E-39FF-4AF5-8A22-DB9F976AC36D}">
      <dgm:prSet/>
      <dgm:spPr/>
      <dgm:t>
        <a:bodyPr/>
        <a:lstStyle/>
        <a:p>
          <a:endParaRPr lang="en-US"/>
        </a:p>
      </dgm:t>
    </dgm:pt>
    <dgm:pt modelId="{C851AD9C-AFA2-4983-BDFB-1936317EFE46}" type="pres">
      <dgm:prSet presAssocID="{45443D77-1F69-4F18-B943-D829D37DD9F4}" presName="linear" presStyleCnt="0">
        <dgm:presLayoutVars>
          <dgm:animLvl val="lvl"/>
          <dgm:resizeHandles val="exact"/>
        </dgm:presLayoutVars>
      </dgm:prSet>
      <dgm:spPr/>
    </dgm:pt>
    <dgm:pt modelId="{CCADE6EB-6A78-471A-91FE-E3C11C00959E}" type="pres">
      <dgm:prSet presAssocID="{4962C0AF-E034-49DF-A4C4-1B2C2A2902C2}" presName="parentText" presStyleLbl="node1" presStyleIdx="0" presStyleCnt="1">
        <dgm:presLayoutVars>
          <dgm:chMax val="0"/>
          <dgm:bulletEnabled val="1"/>
        </dgm:presLayoutVars>
      </dgm:prSet>
      <dgm:spPr/>
    </dgm:pt>
  </dgm:ptLst>
  <dgm:cxnLst>
    <dgm:cxn modelId="{D236397E-39FF-4AF5-8A22-DB9F976AC36D}" srcId="{45443D77-1F69-4F18-B943-D829D37DD9F4}" destId="{4962C0AF-E034-49DF-A4C4-1B2C2A2902C2}" srcOrd="0" destOrd="0" parTransId="{DD66FA21-5E42-441E-A847-75A094FBB7BC}" sibTransId="{6DEE3678-ABCE-4539-A768-73AB814995B9}"/>
    <dgm:cxn modelId="{B6C9E7DE-6CB1-49B3-BB32-A6231B5F0517}" type="presOf" srcId="{4962C0AF-E034-49DF-A4C4-1B2C2A2902C2}" destId="{CCADE6EB-6A78-471A-91FE-E3C11C00959E}" srcOrd="0" destOrd="0" presId="urn:microsoft.com/office/officeart/2005/8/layout/vList2"/>
    <dgm:cxn modelId="{64C6F7FA-6A37-430F-ACE2-DC3B8670B4A4}" type="presOf" srcId="{45443D77-1F69-4F18-B943-D829D37DD9F4}" destId="{C851AD9C-AFA2-4983-BDFB-1936317EFE46}" srcOrd="0" destOrd="0" presId="urn:microsoft.com/office/officeart/2005/8/layout/vList2"/>
    <dgm:cxn modelId="{223EB59E-9982-4DC2-B963-74D8A0621810}" type="presParOf" srcId="{C851AD9C-AFA2-4983-BDFB-1936317EFE46}" destId="{CCADE6EB-6A78-471A-91FE-E3C11C00959E}"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96F2D5-0777-4C82-BC3F-2CB374B7DF92}">
      <dsp:nvSpPr>
        <dsp:cNvPr id="0" name=""/>
        <dsp:cNvSpPr/>
      </dsp:nvSpPr>
      <dsp:spPr>
        <a:xfrm>
          <a:off x="0" y="2683"/>
          <a:ext cx="8229600" cy="1117935"/>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ctr" defTabSz="1733550" rtl="0">
            <a:lnSpc>
              <a:spcPct val="90000"/>
            </a:lnSpc>
            <a:spcBef>
              <a:spcPct val="0"/>
            </a:spcBef>
            <a:spcAft>
              <a:spcPct val="35000"/>
            </a:spcAft>
            <a:buNone/>
          </a:pPr>
          <a:r>
            <a:rPr lang="en-US" sz="3900" b="1" kern="1200" cap="all" baseline="0" dirty="0"/>
            <a:t>Education</a:t>
          </a:r>
        </a:p>
      </dsp:txBody>
      <dsp:txXfrm>
        <a:off x="54573" y="57256"/>
        <a:ext cx="8120454" cy="1008789"/>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4F2957-BC97-448E-89D7-969E4C29FFA4}">
      <dsp:nvSpPr>
        <dsp:cNvPr id="0" name=""/>
        <dsp:cNvSpPr/>
      </dsp:nvSpPr>
      <dsp:spPr>
        <a:xfrm>
          <a:off x="0" y="1265"/>
          <a:ext cx="8534400" cy="1294134"/>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ctr" defTabSz="1422400" rtl="0">
            <a:lnSpc>
              <a:spcPct val="90000"/>
            </a:lnSpc>
            <a:spcBef>
              <a:spcPct val="0"/>
            </a:spcBef>
            <a:spcAft>
              <a:spcPct val="35000"/>
            </a:spcAft>
            <a:buNone/>
          </a:pPr>
          <a:endParaRPr lang="en-US" sz="3200" kern="1200" dirty="0">
            <a:latin typeface="+mj-lt"/>
          </a:endParaRPr>
        </a:p>
        <a:p>
          <a:pPr marL="0" lvl="0" indent="0" algn="ctr" defTabSz="1422400" rtl="0">
            <a:lnSpc>
              <a:spcPct val="90000"/>
            </a:lnSpc>
            <a:spcBef>
              <a:spcPct val="0"/>
            </a:spcBef>
            <a:spcAft>
              <a:spcPct val="35000"/>
            </a:spcAft>
            <a:buNone/>
          </a:pPr>
          <a:r>
            <a:rPr lang="en-US" sz="3200" kern="1200" dirty="0">
              <a:latin typeface="+mj-lt"/>
            </a:rPr>
            <a:t>VETERANS FREE TUITION AT STATE UNIVERSITIES</a:t>
          </a:r>
        </a:p>
        <a:p>
          <a:pPr marL="0" lvl="0" indent="0" algn="l" defTabSz="1422400" rtl="0">
            <a:lnSpc>
              <a:spcPct val="90000"/>
            </a:lnSpc>
            <a:spcBef>
              <a:spcPct val="0"/>
            </a:spcBef>
            <a:spcAft>
              <a:spcPct val="35000"/>
            </a:spcAft>
            <a:buNone/>
          </a:pPr>
          <a:endParaRPr lang="en-US" sz="2800" kern="1200" dirty="0">
            <a:latin typeface="Adobe Garamond Pro Bold" pitchFamily="18" charset="0"/>
          </a:endParaRPr>
        </a:p>
      </dsp:txBody>
      <dsp:txXfrm>
        <a:off x="63174" y="64439"/>
        <a:ext cx="8408052" cy="1167786"/>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021E6D-08A0-4D14-A048-6D2049B259C1}">
      <dsp:nvSpPr>
        <dsp:cNvPr id="0" name=""/>
        <dsp:cNvSpPr/>
      </dsp:nvSpPr>
      <dsp:spPr>
        <a:xfrm>
          <a:off x="0" y="0"/>
          <a:ext cx="8229600" cy="137026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1778000" rtl="0">
            <a:lnSpc>
              <a:spcPct val="100000"/>
            </a:lnSpc>
            <a:spcBef>
              <a:spcPct val="0"/>
            </a:spcBef>
            <a:spcAft>
              <a:spcPts val="0"/>
            </a:spcAft>
            <a:buNone/>
          </a:pPr>
          <a:r>
            <a:rPr lang="en-US" sz="4000" b="1" kern="1200" dirty="0"/>
            <a:t>REDUCED TUITION FOR SD NATIONAL GUARD MEMBERS</a:t>
          </a:r>
          <a:endParaRPr lang="en-US" sz="4000" kern="1200" dirty="0"/>
        </a:p>
      </dsp:txBody>
      <dsp:txXfrm>
        <a:off x="66891" y="66891"/>
        <a:ext cx="8095818" cy="1236478"/>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07B806-7C26-45AB-811C-9DECFDCDBBC6}">
      <dsp:nvSpPr>
        <dsp:cNvPr id="0" name=""/>
        <dsp:cNvSpPr/>
      </dsp:nvSpPr>
      <dsp:spPr>
        <a:xfrm>
          <a:off x="0" y="69"/>
          <a:ext cx="8534400" cy="1401623"/>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rtl="0">
            <a:lnSpc>
              <a:spcPct val="90000"/>
            </a:lnSpc>
            <a:spcBef>
              <a:spcPct val="0"/>
            </a:spcBef>
            <a:spcAft>
              <a:spcPct val="35000"/>
            </a:spcAft>
            <a:buNone/>
          </a:pPr>
          <a:r>
            <a:rPr lang="en-US" sz="2800" b="1" kern="1200" cap="all" baseline="0" dirty="0"/>
            <a:t>Free Tuition </a:t>
          </a:r>
          <a:r>
            <a:rPr lang="en-US" sz="2800" b="1" kern="1200" dirty="0"/>
            <a:t>for Dependents of National Guard Members that  are Disabled or Deceased in the Line of Duty</a:t>
          </a:r>
          <a:endParaRPr lang="en-US" sz="2800" kern="1200" dirty="0"/>
        </a:p>
      </dsp:txBody>
      <dsp:txXfrm>
        <a:off x="68422" y="68491"/>
        <a:ext cx="8397556" cy="1264779"/>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56D2D9-5D27-431F-B7E2-F3ECB26170BA}">
      <dsp:nvSpPr>
        <dsp:cNvPr id="0" name=""/>
        <dsp:cNvSpPr/>
      </dsp:nvSpPr>
      <dsp:spPr>
        <a:xfrm>
          <a:off x="0" y="156538"/>
          <a:ext cx="6858000" cy="1188020"/>
        </a:xfrm>
        <a:prstGeom prst="roundRect">
          <a:avLst/>
        </a:prstGeom>
        <a:solidFill>
          <a:schemeClr val="accent1">
            <a:hueOff val="0"/>
            <a:satOff val="0"/>
            <a:lumOff val="0"/>
            <a:alphaOff val="0"/>
          </a:schemeClr>
        </a:solidFill>
        <a:ln>
          <a:noFill/>
        </a:ln>
        <a:effectLst>
          <a:outerShdw blurRad="50800" dist="38100" dir="5400000" rotWithShape="0">
            <a:srgbClr val="000000">
              <a:alpha val="35000"/>
            </a:srgbClr>
          </a:outerShdw>
        </a:effectLst>
        <a:sp3d extrusionH="152250" prstMaterial="matte">
          <a:bevelT w="165100" prst="coolSlant"/>
        </a:sp3d>
      </dsp:spPr>
      <dsp:style>
        <a:lnRef idx="0">
          <a:scrgbClr r="0" g="0" b="0"/>
        </a:lnRef>
        <a:fillRef idx="1">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sp3d extrusionH="28000" prstMaterial="matte"/>
        </a:bodyPr>
        <a:lstStyle/>
        <a:p>
          <a:pPr marL="0" lvl="0" indent="0" algn="l" defTabSz="1244600" rtl="0">
            <a:lnSpc>
              <a:spcPct val="90000"/>
            </a:lnSpc>
            <a:spcBef>
              <a:spcPct val="0"/>
            </a:spcBef>
            <a:spcAft>
              <a:spcPct val="35000"/>
            </a:spcAft>
            <a:buNone/>
          </a:pPr>
          <a:endParaRPr lang="en-US" sz="2800" kern="1200" dirty="0"/>
        </a:p>
        <a:p>
          <a:pPr marL="0" lvl="0" indent="0" algn="l" defTabSz="1244600" rtl="0">
            <a:lnSpc>
              <a:spcPct val="90000"/>
            </a:lnSpc>
            <a:spcBef>
              <a:spcPct val="0"/>
            </a:spcBef>
            <a:spcAft>
              <a:spcPct val="35000"/>
            </a:spcAft>
            <a:buNone/>
          </a:pPr>
          <a:r>
            <a:rPr lang="en-US" sz="2800" kern="1200" dirty="0"/>
            <a:t>ON THE JOB TRAINING </a:t>
          </a:r>
        </a:p>
        <a:p>
          <a:pPr marL="0" lvl="0" indent="0" algn="l" defTabSz="1244600" rtl="0">
            <a:lnSpc>
              <a:spcPct val="90000"/>
            </a:lnSpc>
            <a:spcBef>
              <a:spcPct val="0"/>
            </a:spcBef>
            <a:spcAft>
              <a:spcPct val="35000"/>
            </a:spcAft>
            <a:buNone/>
          </a:pPr>
          <a:endParaRPr lang="en-US" sz="1700" kern="1200" dirty="0"/>
        </a:p>
      </dsp:txBody>
      <dsp:txXfrm>
        <a:off x="57994" y="214532"/>
        <a:ext cx="6742012" cy="1072032"/>
      </dsp:txXfrm>
    </dsp:sp>
    <dsp:sp modelId="{B75BA998-C1BE-422C-A2FA-3A728201060C}">
      <dsp:nvSpPr>
        <dsp:cNvPr id="0" name=""/>
        <dsp:cNvSpPr/>
      </dsp:nvSpPr>
      <dsp:spPr>
        <a:xfrm>
          <a:off x="0" y="1477282"/>
          <a:ext cx="6858000" cy="862891"/>
        </a:xfrm>
        <a:prstGeom prst="roundRect">
          <a:avLst/>
        </a:prstGeom>
        <a:solidFill>
          <a:schemeClr val="accent1">
            <a:hueOff val="0"/>
            <a:satOff val="0"/>
            <a:lumOff val="0"/>
            <a:alphaOff val="0"/>
          </a:schemeClr>
        </a:solidFill>
        <a:ln>
          <a:noFill/>
        </a:ln>
        <a:effectLst>
          <a:outerShdw blurRad="50800" dist="38100" dir="5400000" rotWithShape="0">
            <a:srgbClr val="000000">
              <a:alpha val="35000"/>
            </a:srgbClr>
          </a:outerShdw>
        </a:effectLst>
        <a:sp3d extrusionH="152250" prstMaterial="matte">
          <a:bevelT w="165100" prst="coolSlant"/>
        </a:sp3d>
      </dsp:spPr>
      <dsp:style>
        <a:lnRef idx="0">
          <a:scrgbClr r="0" g="0" b="0"/>
        </a:lnRef>
        <a:fillRef idx="1">
          <a:scrgbClr r="0" g="0" b="0"/>
        </a:fillRef>
        <a:effectRef idx="2">
          <a:scrgbClr r="0" g="0" b="0"/>
        </a:effectRef>
        <a:fontRef idx="minor">
          <a:schemeClr val="lt1"/>
        </a:fontRef>
      </dsp:style>
      <dsp:txBody>
        <a:bodyPr spcFirstLastPara="0" vert="horz" wrap="square" lIns="106680" tIns="106680" rIns="106680" bIns="106680" numCol="1" spcCol="1270" anchor="ctr" anchorCtr="0">
          <a:noAutofit/>
          <a:sp3d extrusionH="28000" prstMaterial="matte"/>
        </a:bodyPr>
        <a:lstStyle/>
        <a:p>
          <a:pPr marL="0" lvl="0" indent="0" algn="l" defTabSz="1244600" rtl="0">
            <a:lnSpc>
              <a:spcPct val="90000"/>
            </a:lnSpc>
            <a:spcBef>
              <a:spcPct val="0"/>
            </a:spcBef>
            <a:spcAft>
              <a:spcPct val="35000"/>
            </a:spcAft>
            <a:buNone/>
          </a:pPr>
          <a:endParaRPr lang="en-US" sz="2800" kern="1200" dirty="0"/>
        </a:p>
        <a:p>
          <a:pPr marL="0" lvl="0" indent="0" algn="l" defTabSz="1244600" rtl="0">
            <a:lnSpc>
              <a:spcPct val="90000"/>
            </a:lnSpc>
            <a:spcBef>
              <a:spcPct val="0"/>
            </a:spcBef>
            <a:spcAft>
              <a:spcPct val="35000"/>
            </a:spcAft>
            <a:buNone/>
          </a:pPr>
          <a:r>
            <a:rPr lang="en-US" sz="2800" kern="1200" dirty="0"/>
            <a:t>APPRENTICESHIP TRAINING</a:t>
          </a:r>
        </a:p>
        <a:p>
          <a:pPr marL="0" lvl="0" indent="0" algn="l" defTabSz="1244600" rtl="0">
            <a:lnSpc>
              <a:spcPct val="90000"/>
            </a:lnSpc>
            <a:spcBef>
              <a:spcPct val="0"/>
            </a:spcBef>
            <a:spcAft>
              <a:spcPct val="35000"/>
            </a:spcAft>
            <a:buNone/>
          </a:pPr>
          <a:r>
            <a:rPr lang="en-US" sz="2800" kern="1200" dirty="0"/>
            <a:t>	</a:t>
          </a:r>
        </a:p>
      </dsp:txBody>
      <dsp:txXfrm>
        <a:off x="42123" y="1519405"/>
        <a:ext cx="6773754" cy="778645"/>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07B806-7C26-45AB-811C-9DECFDCDBBC6}">
      <dsp:nvSpPr>
        <dsp:cNvPr id="0" name=""/>
        <dsp:cNvSpPr/>
      </dsp:nvSpPr>
      <dsp:spPr>
        <a:xfrm>
          <a:off x="0" y="92480"/>
          <a:ext cx="8229600" cy="121680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1778000" rtl="0">
            <a:lnSpc>
              <a:spcPct val="90000"/>
            </a:lnSpc>
            <a:spcBef>
              <a:spcPct val="0"/>
            </a:spcBef>
            <a:spcAft>
              <a:spcPct val="35000"/>
            </a:spcAft>
            <a:buNone/>
          </a:pPr>
          <a:r>
            <a:rPr lang="en-US" sz="4000" b="1" kern="1200" cap="all" baseline="0" dirty="0"/>
            <a:t>Approval requirements</a:t>
          </a:r>
          <a:endParaRPr lang="en-US" sz="4000" kern="1200" dirty="0"/>
        </a:p>
      </dsp:txBody>
      <dsp:txXfrm>
        <a:off x="59399" y="151879"/>
        <a:ext cx="8110802" cy="1098002"/>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813D59-9B53-477F-99B8-ACC93A1C07B6}">
      <dsp:nvSpPr>
        <dsp:cNvPr id="0" name=""/>
        <dsp:cNvSpPr/>
      </dsp:nvSpPr>
      <dsp:spPr>
        <a:xfrm>
          <a:off x="0" y="256"/>
          <a:ext cx="8229600" cy="1142486"/>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rtl="0">
            <a:lnSpc>
              <a:spcPct val="90000"/>
            </a:lnSpc>
            <a:spcBef>
              <a:spcPct val="0"/>
            </a:spcBef>
            <a:spcAft>
              <a:spcPct val="35000"/>
            </a:spcAft>
            <a:buNone/>
          </a:pPr>
          <a:r>
            <a:rPr lang="en-US" sz="2800" b="1" kern="1200" dirty="0"/>
            <a:t>EXAMPLES OF </a:t>
          </a:r>
          <a:br>
            <a:rPr lang="en-US" sz="2800" b="1" kern="1200" dirty="0"/>
          </a:br>
          <a:r>
            <a:rPr lang="en-US" sz="2800" b="1" kern="1200" dirty="0"/>
            <a:t>ON-THE-JOB PROGRAMS (6-24 Months)</a:t>
          </a:r>
          <a:endParaRPr lang="en-US" sz="2800" kern="1200" dirty="0"/>
        </a:p>
      </dsp:txBody>
      <dsp:txXfrm>
        <a:off x="55772" y="56028"/>
        <a:ext cx="8118056" cy="1030942"/>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45A10C-603D-4BF5-B722-77BFF25F80D1}">
      <dsp:nvSpPr>
        <dsp:cNvPr id="0" name=""/>
        <dsp:cNvSpPr/>
      </dsp:nvSpPr>
      <dsp:spPr>
        <a:xfrm>
          <a:off x="0" y="513"/>
          <a:ext cx="8229600" cy="1142486"/>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rtl="0">
            <a:lnSpc>
              <a:spcPct val="90000"/>
            </a:lnSpc>
            <a:spcBef>
              <a:spcPct val="0"/>
            </a:spcBef>
            <a:spcAft>
              <a:spcPct val="35000"/>
            </a:spcAft>
            <a:buNone/>
          </a:pPr>
          <a:r>
            <a:rPr lang="en-US" sz="2800" b="1" kern="1200" dirty="0"/>
            <a:t>EXAMPLES OF </a:t>
          </a:r>
          <a:br>
            <a:rPr lang="en-US" sz="2800" b="1" kern="1200" dirty="0"/>
          </a:br>
          <a:r>
            <a:rPr lang="en-US" sz="2800" b="1" kern="1200" dirty="0"/>
            <a:t>APPRENTICESHIP PROGRAMS (24-48 Months)</a:t>
          </a:r>
          <a:endParaRPr lang="en-US" sz="2800" kern="1200" dirty="0"/>
        </a:p>
      </dsp:txBody>
      <dsp:txXfrm>
        <a:off x="55772" y="56285"/>
        <a:ext cx="8118056" cy="1030942"/>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D8B94E-3D01-458C-9B31-8B8900FBB843}">
      <dsp:nvSpPr>
        <dsp:cNvPr id="0" name=""/>
        <dsp:cNvSpPr/>
      </dsp:nvSpPr>
      <dsp:spPr>
        <a:xfrm>
          <a:off x="0" y="12532"/>
          <a:ext cx="8229600" cy="1117935"/>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l" defTabSz="1733550" rtl="0">
            <a:lnSpc>
              <a:spcPct val="90000"/>
            </a:lnSpc>
            <a:spcBef>
              <a:spcPct val="0"/>
            </a:spcBef>
            <a:spcAft>
              <a:spcPct val="35000"/>
            </a:spcAft>
            <a:buNone/>
          </a:pPr>
          <a:r>
            <a:rPr lang="en-US" sz="3900" b="1" kern="1200" dirty="0"/>
            <a:t>QUESTIONS?</a:t>
          </a:r>
          <a:endParaRPr lang="en-US" sz="3900" kern="1200" dirty="0"/>
        </a:p>
      </dsp:txBody>
      <dsp:txXfrm>
        <a:off x="54573" y="67105"/>
        <a:ext cx="8120454" cy="100878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FAF2D7-AAB0-400B-B42B-AE22B3D13E9C}">
      <dsp:nvSpPr>
        <dsp:cNvPr id="0" name=""/>
        <dsp:cNvSpPr/>
      </dsp:nvSpPr>
      <dsp:spPr>
        <a:xfrm>
          <a:off x="0" y="0"/>
          <a:ext cx="8229600" cy="117936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1778000" rtl="0">
            <a:lnSpc>
              <a:spcPct val="90000"/>
            </a:lnSpc>
            <a:spcBef>
              <a:spcPct val="0"/>
            </a:spcBef>
            <a:spcAft>
              <a:spcPct val="35000"/>
            </a:spcAft>
            <a:buNone/>
          </a:pPr>
          <a:r>
            <a:rPr lang="en-US" sz="4000" b="1" kern="1200" cap="all" baseline="0" dirty="0"/>
            <a:t>SD State Approving Agency</a:t>
          </a:r>
        </a:p>
      </dsp:txBody>
      <dsp:txXfrm>
        <a:off x="57572" y="57572"/>
        <a:ext cx="8114456" cy="106421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06B348A-4BA7-4A30-92E3-F48892A7AAB3}">
      <dsp:nvSpPr>
        <dsp:cNvPr id="0" name=""/>
        <dsp:cNvSpPr/>
      </dsp:nvSpPr>
      <dsp:spPr>
        <a:xfrm>
          <a:off x="0" y="613"/>
          <a:ext cx="8229600" cy="1254511"/>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1778000" rtl="0">
            <a:lnSpc>
              <a:spcPct val="100000"/>
            </a:lnSpc>
            <a:spcBef>
              <a:spcPct val="0"/>
            </a:spcBef>
            <a:spcAft>
              <a:spcPts val="0"/>
            </a:spcAft>
            <a:buNone/>
          </a:pPr>
          <a:r>
            <a:rPr lang="en-US" sz="4000" b="1" kern="1200" cap="all" baseline="0" dirty="0"/>
            <a:t>VA Educational Programs </a:t>
          </a:r>
          <a:r>
            <a:rPr lang="en-US" sz="1200" b="1" kern="1200" cap="all" baseline="0" dirty="0"/>
            <a:t>General Overview </a:t>
          </a:r>
          <a:endParaRPr lang="en-US" sz="1200" kern="1200" cap="all" baseline="0" dirty="0"/>
        </a:p>
      </dsp:txBody>
      <dsp:txXfrm>
        <a:off x="61240" y="61853"/>
        <a:ext cx="8107120" cy="113203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6FCFAC-51E2-4EC4-A446-057AF84952F4}">
      <dsp:nvSpPr>
        <dsp:cNvPr id="0" name=""/>
        <dsp:cNvSpPr/>
      </dsp:nvSpPr>
      <dsp:spPr>
        <a:xfrm>
          <a:off x="0" y="216568"/>
          <a:ext cx="8610600" cy="1155031"/>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1778000" rtl="0">
            <a:lnSpc>
              <a:spcPct val="100000"/>
            </a:lnSpc>
            <a:spcBef>
              <a:spcPct val="0"/>
            </a:spcBef>
            <a:spcAft>
              <a:spcPts val="0"/>
            </a:spcAft>
            <a:buNone/>
          </a:pPr>
          <a:r>
            <a:rPr lang="en-US" sz="4000" b="1" kern="1200" cap="all" baseline="0" dirty="0"/>
            <a:t>Montgomery GI Bill </a:t>
          </a:r>
        </a:p>
        <a:p>
          <a:pPr marL="0" lvl="0" indent="0" algn="ctr" defTabSz="1778000" rtl="0">
            <a:lnSpc>
              <a:spcPct val="100000"/>
            </a:lnSpc>
            <a:spcBef>
              <a:spcPct val="0"/>
            </a:spcBef>
            <a:spcAft>
              <a:spcPts val="0"/>
            </a:spcAft>
            <a:buNone/>
          </a:pPr>
          <a:r>
            <a:rPr lang="en-US" sz="1200" b="1" kern="1200" cap="all" baseline="0" dirty="0"/>
            <a:t>Chapter 30</a:t>
          </a:r>
          <a:endParaRPr lang="en-US" sz="1200" kern="1200" cap="all" baseline="0" dirty="0"/>
        </a:p>
      </dsp:txBody>
      <dsp:txXfrm>
        <a:off x="56384" y="272952"/>
        <a:ext cx="8497832" cy="104226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D98C8D-5F2D-446C-A94D-69C435B8647D}">
      <dsp:nvSpPr>
        <dsp:cNvPr id="0" name=""/>
        <dsp:cNvSpPr/>
      </dsp:nvSpPr>
      <dsp:spPr>
        <a:xfrm>
          <a:off x="0" y="0"/>
          <a:ext cx="8991600" cy="137026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1778000" rtl="0">
            <a:lnSpc>
              <a:spcPct val="100000"/>
            </a:lnSpc>
            <a:spcBef>
              <a:spcPct val="0"/>
            </a:spcBef>
            <a:spcAft>
              <a:spcPts val="0"/>
            </a:spcAft>
            <a:buNone/>
          </a:pPr>
          <a:r>
            <a:rPr lang="en-US" sz="4000" b="1" kern="1200" cap="all" baseline="0" dirty="0"/>
            <a:t>VA Vocational Rehabilitation </a:t>
          </a:r>
        </a:p>
        <a:p>
          <a:pPr marL="0" lvl="0" indent="0" algn="ctr" defTabSz="1778000" rtl="0">
            <a:lnSpc>
              <a:spcPct val="100000"/>
            </a:lnSpc>
            <a:spcBef>
              <a:spcPct val="0"/>
            </a:spcBef>
            <a:spcAft>
              <a:spcPts val="0"/>
            </a:spcAft>
            <a:buNone/>
          </a:pPr>
          <a:r>
            <a:rPr lang="en-US" sz="1200" b="1" kern="1200" dirty="0"/>
            <a:t>(Chapter 31)</a:t>
          </a:r>
          <a:endParaRPr lang="en-US" sz="1200" kern="1200" dirty="0"/>
        </a:p>
      </dsp:txBody>
      <dsp:txXfrm>
        <a:off x="66891" y="66891"/>
        <a:ext cx="8857818" cy="123647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ACA31F-915A-40C5-955D-74FBC1CEF176}">
      <dsp:nvSpPr>
        <dsp:cNvPr id="0" name=""/>
        <dsp:cNvSpPr/>
      </dsp:nvSpPr>
      <dsp:spPr>
        <a:xfrm>
          <a:off x="0" y="615"/>
          <a:ext cx="8458200" cy="1259190"/>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1778000" rtl="0">
            <a:lnSpc>
              <a:spcPct val="100000"/>
            </a:lnSpc>
            <a:spcBef>
              <a:spcPct val="0"/>
            </a:spcBef>
            <a:spcAft>
              <a:spcPts val="0"/>
            </a:spcAft>
            <a:buNone/>
          </a:pPr>
          <a:r>
            <a:rPr lang="en-US" sz="4000" b="1" kern="1200" cap="all" baseline="0" dirty="0"/>
            <a:t>Montgomery GI Bill Selected Reserve </a:t>
          </a:r>
          <a:r>
            <a:rPr lang="en-US" sz="1200" b="1" kern="1200" dirty="0"/>
            <a:t>(Chapter 1606)</a:t>
          </a:r>
          <a:endParaRPr lang="en-US" sz="1200" kern="1200" dirty="0"/>
        </a:p>
      </dsp:txBody>
      <dsp:txXfrm>
        <a:off x="61469" y="62084"/>
        <a:ext cx="8335262" cy="113625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1A5A5A-498B-447D-8DDD-C34610CCAE13}">
      <dsp:nvSpPr>
        <dsp:cNvPr id="0" name=""/>
        <dsp:cNvSpPr/>
      </dsp:nvSpPr>
      <dsp:spPr>
        <a:xfrm>
          <a:off x="0" y="10"/>
          <a:ext cx="7924800" cy="1066779"/>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152400" rIns="152400" bIns="152400" numCol="1" spcCol="1270" anchor="ctr" anchorCtr="0">
          <a:noAutofit/>
        </a:bodyPr>
        <a:lstStyle/>
        <a:p>
          <a:pPr marL="0" lvl="0" indent="0" algn="ctr" defTabSz="1778000" rtl="0">
            <a:lnSpc>
              <a:spcPct val="100000"/>
            </a:lnSpc>
            <a:spcBef>
              <a:spcPct val="0"/>
            </a:spcBef>
            <a:spcAft>
              <a:spcPts val="0"/>
            </a:spcAft>
            <a:buNone/>
          </a:pPr>
          <a:r>
            <a:rPr lang="en-US" sz="4000" b="1" kern="1200" cap="all" baseline="0" dirty="0"/>
            <a:t>Post 9/11 Veterans GI Bill </a:t>
          </a:r>
          <a:r>
            <a:rPr lang="en-US" sz="1200" b="1" kern="1200" dirty="0"/>
            <a:t>(Chapter 33)</a:t>
          </a:r>
          <a:endParaRPr lang="en-US" sz="1200" kern="1200" dirty="0"/>
        </a:p>
      </dsp:txBody>
      <dsp:txXfrm>
        <a:off x="52076" y="52086"/>
        <a:ext cx="7820648" cy="962627"/>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7A40EC-3A23-4C01-ACCE-5109713F0765}">
      <dsp:nvSpPr>
        <dsp:cNvPr id="0" name=""/>
        <dsp:cNvSpPr/>
      </dsp:nvSpPr>
      <dsp:spPr>
        <a:xfrm>
          <a:off x="0" y="748"/>
          <a:ext cx="8305800" cy="1285171"/>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ctr" defTabSz="1600200" rtl="0">
            <a:lnSpc>
              <a:spcPct val="90000"/>
            </a:lnSpc>
            <a:spcBef>
              <a:spcPct val="0"/>
            </a:spcBef>
            <a:spcAft>
              <a:spcPct val="35000"/>
            </a:spcAft>
            <a:buNone/>
          </a:pPr>
          <a:r>
            <a:rPr lang="en-US" sz="3600" b="1" kern="1200" cap="all" baseline="0" dirty="0"/>
            <a:t>Transfer of Entitlement to Dependents</a:t>
          </a:r>
          <a:endParaRPr lang="en-US" sz="3600" kern="1200" cap="all" baseline="0" dirty="0"/>
        </a:p>
      </dsp:txBody>
      <dsp:txXfrm>
        <a:off x="62737" y="63485"/>
        <a:ext cx="8180326" cy="1159697"/>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CADE6EB-6A78-471A-91FE-E3C11C00959E}">
      <dsp:nvSpPr>
        <dsp:cNvPr id="0" name=""/>
        <dsp:cNvSpPr/>
      </dsp:nvSpPr>
      <dsp:spPr>
        <a:xfrm>
          <a:off x="0" y="12532"/>
          <a:ext cx="8229600" cy="1117935"/>
        </a:xfrm>
        <a:prstGeom prst="roundRect">
          <a:avLst/>
        </a:prstGeom>
        <a:solidFill>
          <a:schemeClr val="accent1">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8590" tIns="148590" rIns="148590" bIns="148590" numCol="1" spcCol="1270" anchor="ctr" anchorCtr="0">
          <a:noAutofit/>
        </a:bodyPr>
        <a:lstStyle/>
        <a:p>
          <a:pPr marL="0" lvl="0" indent="0" algn="l" defTabSz="1733550" rtl="0">
            <a:lnSpc>
              <a:spcPct val="90000"/>
            </a:lnSpc>
            <a:spcBef>
              <a:spcPct val="0"/>
            </a:spcBef>
            <a:spcAft>
              <a:spcPct val="35000"/>
            </a:spcAft>
            <a:buNone/>
          </a:pPr>
          <a:r>
            <a:rPr lang="en-US" sz="3900" b="0" kern="1200" dirty="0"/>
            <a:t>STATE EDUCATIONAL BENEFITS</a:t>
          </a:r>
        </a:p>
      </dsp:txBody>
      <dsp:txXfrm>
        <a:off x="54573" y="67105"/>
        <a:ext cx="8120454" cy="1008789"/>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3d9">
  <dgm:title val=""/>
  <dgm:desc val=""/>
  <dgm:catLst>
    <dgm:cat type="3D" pri="11900"/>
  </dgm:catLst>
  <dgm:scene3d>
    <a:camera prst="perspectiveRelaxed">
      <a:rot lat="19149996" lon="20104178" rev="1577324"/>
    </a:camera>
    <a:lightRig rig="soft" dir="t"/>
    <a:backdrop>
      <a:anchor x="0" y="0" z="-210000"/>
      <a:norm dx="0" dy="0" dz="914400"/>
      <a:up dx="0" dy="914400" dz="0"/>
    </a:backdrop>
  </dgm:scene3d>
  <dgm:styleLbl name="node0">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extrusionH="152250" prstMaterial="matte">
      <a:bevelT w="165100" prst="coolSlant"/>
    </dgm:sp3d>
    <dgm:txPr>
      <a:sp3d extrusionH="28000" prstMaterial="matte"/>
    </dgm:txPr>
    <dgm:style>
      <a:lnRef idx="1">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152250" prstMaterial="matte">
      <a:bevelT w="165100" prst="coolSlant"/>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prstMaterial="matte"/>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22735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227350" prstMaterial="matte"/>
    <dgm:txPr/>
    <dgm:style>
      <a:lnRef idx="0">
        <a:scrgbClr r="0" g="0" b="0"/>
      </a:lnRef>
      <a:fillRef idx="3">
        <a:scrgbClr r="0" g="0" b="0"/>
      </a:fillRef>
      <a:effectRef idx="0">
        <a:scrgbClr r="0" g="0" b="0"/>
      </a:effectRef>
      <a:fontRef idx="minor">
        <a:schemeClr val="lt1"/>
      </a:fontRef>
    </dgm:style>
  </dgm:styleLbl>
  <dgm:styleLbl name="parChTrans2D4">
    <dgm:scene3d>
      <a:camera prst="orthographicFront"/>
      <a:lightRig rig="threePt" dir="t"/>
    </dgm:scene3d>
    <dgm:sp3d z="-227350" prstMaterial="matte"/>
    <dgm:txPr/>
    <dgm:style>
      <a:lnRef idx="0">
        <a:scrgbClr r="0" g="0" b="0"/>
      </a:lnRef>
      <a:fillRef idx="3">
        <a:scrgbClr r="0" g="0" b="0"/>
      </a:fillRef>
      <a:effectRef idx="0">
        <a:scrgbClr r="0" g="0" b="0"/>
      </a:effectRef>
      <a:fontRef idx="minor">
        <a:schemeClr val="lt1"/>
      </a:fontRef>
    </dgm:style>
  </dgm:styleLbl>
  <dgm:styleLbl name="parChTrans1D1">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tr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b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solidB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2">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3">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4">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bgShp">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prstMaterial="matte"/>
    <dgm:txPr/>
    <dgm:style>
      <a:lnRef idx="0">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a:sp3d extrusionH="28000" prstMaterial="matte"/>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4185"/>
          </a:xfrm>
          <a:prstGeom prst="rect">
            <a:avLst/>
          </a:prstGeom>
        </p:spPr>
        <p:txBody>
          <a:bodyPr vert="horz" lIns="92958" tIns="46479" rIns="92958" bIns="46479" rtlCol="0"/>
          <a:lstStyle>
            <a:lvl1pPr algn="l">
              <a:defRPr sz="1200"/>
            </a:lvl1pPr>
          </a:lstStyle>
          <a:p>
            <a:endParaRPr lang="en-US"/>
          </a:p>
        </p:txBody>
      </p:sp>
      <p:sp>
        <p:nvSpPr>
          <p:cNvPr id="3" name="Date Placeholder 2"/>
          <p:cNvSpPr>
            <a:spLocks noGrp="1"/>
          </p:cNvSpPr>
          <p:nvPr>
            <p:ph type="dt" sz="quarter" idx="1"/>
          </p:nvPr>
        </p:nvSpPr>
        <p:spPr>
          <a:xfrm>
            <a:off x="3956550" y="0"/>
            <a:ext cx="3026833" cy="464185"/>
          </a:xfrm>
          <a:prstGeom prst="rect">
            <a:avLst/>
          </a:prstGeom>
        </p:spPr>
        <p:txBody>
          <a:bodyPr vert="horz" lIns="92958" tIns="46479" rIns="92958" bIns="46479" rtlCol="0"/>
          <a:lstStyle>
            <a:lvl1pPr algn="r">
              <a:defRPr sz="1200"/>
            </a:lvl1pPr>
          </a:lstStyle>
          <a:p>
            <a:fld id="{2453C0A4-256A-433E-82A3-A7646B934CE3}" type="datetimeFigureOut">
              <a:rPr lang="en-US" smtClean="0"/>
              <a:t>08/25/2025</a:t>
            </a:fld>
            <a:endParaRPr lang="en-US"/>
          </a:p>
        </p:txBody>
      </p:sp>
      <p:sp>
        <p:nvSpPr>
          <p:cNvPr id="4" name="Footer Placeholder 3"/>
          <p:cNvSpPr>
            <a:spLocks noGrp="1"/>
          </p:cNvSpPr>
          <p:nvPr>
            <p:ph type="ftr" sz="quarter" idx="2"/>
          </p:nvPr>
        </p:nvSpPr>
        <p:spPr>
          <a:xfrm>
            <a:off x="0" y="8817904"/>
            <a:ext cx="3026833" cy="464185"/>
          </a:xfrm>
          <a:prstGeom prst="rect">
            <a:avLst/>
          </a:prstGeom>
        </p:spPr>
        <p:txBody>
          <a:bodyPr vert="horz" lIns="92958" tIns="46479" rIns="92958" bIns="46479" rtlCol="0" anchor="b"/>
          <a:lstStyle>
            <a:lvl1pPr algn="l">
              <a:defRPr sz="1200"/>
            </a:lvl1pPr>
          </a:lstStyle>
          <a:p>
            <a:endParaRPr lang="en-US"/>
          </a:p>
        </p:txBody>
      </p:sp>
      <p:sp>
        <p:nvSpPr>
          <p:cNvPr id="5" name="Slide Number Placeholder 4"/>
          <p:cNvSpPr>
            <a:spLocks noGrp="1"/>
          </p:cNvSpPr>
          <p:nvPr>
            <p:ph type="sldNum" sz="quarter" idx="3"/>
          </p:nvPr>
        </p:nvSpPr>
        <p:spPr>
          <a:xfrm>
            <a:off x="3956550" y="8817904"/>
            <a:ext cx="3026833" cy="464185"/>
          </a:xfrm>
          <a:prstGeom prst="rect">
            <a:avLst/>
          </a:prstGeom>
        </p:spPr>
        <p:txBody>
          <a:bodyPr vert="horz" lIns="92958" tIns="46479" rIns="92958" bIns="46479" rtlCol="0" anchor="b"/>
          <a:lstStyle>
            <a:lvl1pPr algn="r">
              <a:defRPr sz="1200"/>
            </a:lvl1pPr>
          </a:lstStyle>
          <a:p>
            <a:fld id="{1628E95D-74F3-4B6A-AFFE-6E4CFA7360B0}" type="slidenum">
              <a:rPr lang="en-US" smtClean="0"/>
              <a:t>‹#›</a:t>
            </a:fld>
            <a:endParaRPr lang="en-US"/>
          </a:p>
        </p:txBody>
      </p:sp>
    </p:spTree>
    <p:extLst>
      <p:ext uri="{BB962C8B-B14F-4D97-AF65-F5344CB8AC3E}">
        <p14:creationId xmlns:p14="http://schemas.microsoft.com/office/powerpoint/2010/main" val="3530308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4185"/>
          </a:xfrm>
          <a:prstGeom prst="rect">
            <a:avLst/>
          </a:prstGeom>
        </p:spPr>
        <p:txBody>
          <a:bodyPr vert="horz" lIns="92958" tIns="46479" rIns="92958" bIns="46479" rtlCol="0"/>
          <a:lstStyle>
            <a:lvl1pPr algn="l">
              <a:defRPr sz="1200"/>
            </a:lvl1pPr>
          </a:lstStyle>
          <a:p>
            <a:endParaRPr lang="en-US"/>
          </a:p>
        </p:txBody>
      </p:sp>
      <p:sp>
        <p:nvSpPr>
          <p:cNvPr id="3" name="Date Placeholder 2"/>
          <p:cNvSpPr>
            <a:spLocks noGrp="1"/>
          </p:cNvSpPr>
          <p:nvPr>
            <p:ph type="dt" idx="1"/>
          </p:nvPr>
        </p:nvSpPr>
        <p:spPr>
          <a:xfrm>
            <a:off x="3956550" y="0"/>
            <a:ext cx="3026833" cy="464185"/>
          </a:xfrm>
          <a:prstGeom prst="rect">
            <a:avLst/>
          </a:prstGeom>
        </p:spPr>
        <p:txBody>
          <a:bodyPr vert="horz" lIns="92958" tIns="46479" rIns="92958" bIns="46479" rtlCol="0"/>
          <a:lstStyle>
            <a:lvl1pPr algn="r">
              <a:defRPr sz="1200"/>
            </a:lvl1pPr>
          </a:lstStyle>
          <a:p>
            <a:fld id="{00980C50-580D-4EAD-879B-714D03740A50}" type="datetimeFigureOut">
              <a:rPr lang="en-US" smtClean="0"/>
              <a:t>08/25/2025</a:t>
            </a:fld>
            <a:endParaRPr lang="en-US"/>
          </a:p>
        </p:txBody>
      </p:sp>
      <p:sp>
        <p:nvSpPr>
          <p:cNvPr id="4" name="Slide Image Placeholder 3"/>
          <p:cNvSpPr>
            <a:spLocks noGrp="1" noRot="1" noChangeAspect="1"/>
          </p:cNvSpPr>
          <p:nvPr>
            <p:ph type="sldImg" idx="2"/>
          </p:nvPr>
        </p:nvSpPr>
        <p:spPr>
          <a:xfrm>
            <a:off x="1171575" y="696913"/>
            <a:ext cx="4641850" cy="3481387"/>
          </a:xfrm>
          <a:prstGeom prst="rect">
            <a:avLst/>
          </a:prstGeom>
          <a:noFill/>
          <a:ln w="12700">
            <a:solidFill>
              <a:prstClr val="black"/>
            </a:solidFill>
          </a:ln>
        </p:spPr>
        <p:txBody>
          <a:bodyPr vert="horz" lIns="92958" tIns="46479" rIns="92958" bIns="46479" rtlCol="0" anchor="ctr"/>
          <a:lstStyle/>
          <a:p>
            <a:endParaRPr lang="en-US"/>
          </a:p>
        </p:txBody>
      </p:sp>
      <p:sp>
        <p:nvSpPr>
          <p:cNvPr id="5" name="Notes Placeholder 4"/>
          <p:cNvSpPr>
            <a:spLocks noGrp="1"/>
          </p:cNvSpPr>
          <p:nvPr>
            <p:ph type="body" sz="quarter" idx="3"/>
          </p:nvPr>
        </p:nvSpPr>
        <p:spPr>
          <a:xfrm>
            <a:off x="698500" y="4409758"/>
            <a:ext cx="5588000" cy="4177665"/>
          </a:xfrm>
          <a:prstGeom prst="rect">
            <a:avLst/>
          </a:prstGeom>
        </p:spPr>
        <p:txBody>
          <a:bodyPr vert="horz" lIns="92958" tIns="46479" rIns="92958" bIns="4647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17904"/>
            <a:ext cx="3026833" cy="464185"/>
          </a:xfrm>
          <a:prstGeom prst="rect">
            <a:avLst/>
          </a:prstGeom>
        </p:spPr>
        <p:txBody>
          <a:bodyPr vert="horz" lIns="92958" tIns="46479" rIns="92958" bIns="46479" rtlCol="0" anchor="b"/>
          <a:lstStyle>
            <a:lvl1pPr algn="l">
              <a:defRPr sz="1200"/>
            </a:lvl1pPr>
          </a:lstStyle>
          <a:p>
            <a:endParaRPr lang="en-US"/>
          </a:p>
        </p:txBody>
      </p:sp>
      <p:sp>
        <p:nvSpPr>
          <p:cNvPr id="7" name="Slide Number Placeholder 6"/>
          <p:cNvSpPr>
            <a:spLocks noGrp="1"/>
          </p:cNvSpPr>
          <p:nvPr>
            <p:ph type="sldNum" sz="quarter" idx="5"/>
          </p:nvPr>
        </p:nvSpPr>
        <p:spPr>
          <a:xfrm>
            <a:off x="3956550" y="8817904"/>
            <a:ext cx="3026833" cy="464185"/>
          </a:xfrm>
          <a:prstGeom prst="rect">
            <a:avLst/>
          </a:prstGeom>
        </p:spPr>
        <p:txBody>
          <a:bodyPr vert="horz" lIns="92958" tIns="46479" rIns="92958" bIns="46479" rtlCol="0" anchor="b"/>
          <a:lstStyle>
            <a:lvl1pPr algn="r">
              <a:defRPr sz="1200"/>
            </a:lvl1pPr>
          </a:lstStyle>
          <a:p>
            <a:fld id="{A04FA12D-6680-423A-801F-44ECF21374B2}" type="slidenum">
              <a:rPr lang="en-US" smtClean="0"/>
              <a:t>‹#›</a:t>
            </a:fld>
            <a:endParaRPr lang="en-US"/>
          </a:p>
        </p:txBody>
      </p:sp>
    </p:spTree>
    <p:extLst>
      <p:ext uri="{BB962C8B-B14F-4D97-AF65-F5344CB8AC3E}">
        <p14:creationId xmlns:p14="http://schemas.microsoft.com/office/powerpoint/2010/main" val="23457019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ChangeArrowheads="1" noTextEdit="1"/>
          </p:cNvSpPr>
          <p:nvPr>
            <p:ph type="sldImg"/>
          </p:nvPr>
        </p:nvSpPr>
        <p:spPr>
          <a:xfrm>
            <a:off x="1171575" y="695325"/>
            <a:ext cx="4641850" cy="3481388"/>
          </a:xfrm>
          <a:ln/>
        </p:spPr>
      </p:sp>
      <p:sp>
        <p:nvSpPr>
          <p:cNvPr id="55299" name="Rectangle 3"/>
          <p:cNvSpPr>
            <a:spLocks noGrp="1" noChangeArrowheads="1"/>
          </p:cNvSpPr>
          <p:nvPr>
            <p:ph type="body" idx="1"/>
          </p:nvPr>
        </p:nvSpPr>
        <p:spPr>
          <a:xfrm>
            <a:off x="698500" y="4409759"/>
            <a:ext cx="5588000" cy="4179277"/>
          </a:xfrm>
          <a:noFill/>
        </p:spPr>
        <p:txBody>
          <a:bodyPr/>
          <a:lstStyle/>
          <a:p>
            <a:pPr eaLnBrk="1" hangingPunct="1"/>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Rot="1" noChangeAspect="1" noChangeArrowheads="1" noTextEdit="1"/>
          </p:cNvSpPr>
          <p:nvPr>
            <p:ph type="sldImg"/>
          </p:nvPr>
        </p:nvSpPr>
        <p:spPr>
          <a:xfrm>
            <a:off x="1171575" y="695325"/>
            <a:ext cx="4641850" cy="3481388"/>
          </a:xfrm>
          <a:ln/>
        </p:spPr>
      </p:sp>
      <p:sp>
        <p:nvSpPr>
          <p:cNvPr id="68611" name="Rectangle 3"/>
          <p:cNvSpPr>
            <a:spLocks noGrp="1" noChangeArrowheads="1"/>
          </p:cNvSpPr>
          <p:nvPr>
            <p:ph type="body" idx="1"/>
          </p:nvPr>
        </p:nvSpPr>
        <p:spPr>
          <a:xfrm>
            <a:off x="698500" y="4409759"/>
            <a:ext cx="5588000" cy="4179277"/>
          </a:xfrm>
          <a:noFill/>
        </p:spPr>
        <p:txBody>
          <a:bodyPr/>
          <a:lstStyle/>
          <a:p>
            <a:pPr eaLnBrk="1" hangingPunct="1"/>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Rot="1" noChangeAspect="1" noChangeArrowheads="1" noTextEdit="1"/>
          </p:cNvSpPr>
          <p:nvPr>
            <p:ph type="sldImg"/>
          </p:nvPr>
        </p:nvSpPr>
        <p:spPr>
          <a:xfrm>
            <a:off x="1171575" y="695325"/>
            <a:ext cx="4641850" cy="3481388"/>
          </a:xfrm>
          <a:ln/>
        </p:spPr>
      </p:sp>
      <p:sp>
        <p:nvSpPr>
          <p:cNvPr id="70659" name="Rectangle 3"/>
          <p:cNvSpPr>
            <a:spLocks noGrp="1" noChangeArrowheads="1"/>
          </p:cNvSpPr>
          <p:nvPr>
            <p:ph type="body" idx="1"/>
          </p:nvPr>
        </p:nvSpPr>
        <p:spPr>
          <a:xfrm>
            <a:off x="698500" y="4409759"/>
            <a:ext cx="5588000" cy="4179277"/>
          </a:xfrm>
          <a:noFill/>
        </p:spPr>
        <p:txBody>
          <a:bodyPr/>
          <a:lstStyle/>
          <a:p>
            <a:pPr eaLnBrk="1" hangingPunct="1"/>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Rot="1" noChangeAspect="1" noChangeArrowheads="1" noTextEdit="1"/>
          </p:cNvSpPr>
          <p:nvPr>
            <p:ph type="sldImg"/>
          </p:nvPr>
        </p:nvSpPr>
        <p:spPr>
          <a:xfrm>
            <a:off x="1171575" y="695325"/>
            <a:ext cx="4641850" cy="3481388"/>
          </a:xfrm>
          <a:ln/>
        </p:spPr>
      </p:sp>
      <p:sp>
        <p:nvSpPr>
          <p:cNvPr id="73731" name="Rectangle 3"/>
          <p:cNvSpPr>
            <a:spLocks noGrp="1" noChangeArrowheads="1"/>
          </p:cNvSpPr>
          <p:nvPr>
            <p:ph type="body" idx="1"/>
          </p:nvPr>
        </p:nvSpPr>
        <p:spPr>
          <a:xfrm>
            <a:off x="698500" y="4409759"/>
            <a:ext cx="5588000" cy="4179277"/>
          </a:xfrm>
          <a:noFill/>
        </p:spPr>
        <p:txBody>
          <a:bodyPr/>
          <a:lstStyle/>
          <a:p>
            <a:pPr eaLnBrk="1" hangingPunct="1"/>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spect="1" noChangeArrowheads="1" noTextEdit="1"/>
          </p:cNvSpPr>
          <p:nvPr>
            <p:ph type="sldImg"/>
          </p:nvPr>
        </p:nvSpPr>
        <p:spPr>
          <a:xfrm>
            <a:off x="1171575" y="695325"/>
            <a:ext cx="4641850" cy="3481388"/>
          </a:xfrm>
          <a:ln/>
        </p:spPr>
      </p:sp>
      <p:sp>
        <p:nvSpPr>
          <p:cNvPr id="72707" name="Rectangle 3"/>
          <p:cNvSpPr>
            <a:spLocks noGrp="1" noChangeArrowheads="1"/>
          </p:cNvSpPr>
          <p:nvPr>
            <p:ph type="body" idx="1"/>
          </p:nvPr>
        </p:nvSpPr>
        <p:spPr>
          <a:xfrm>
            <a:off x="698500" y="4409759"/>
            <a:ext cx="5588000" cy="4179277"/>
          </a:xfrm>
          <a:noFill/>
        </p:spPr>
        <p:txBody>
          <a:bodyPr/>
          <a:lstStyle/>
          <a:p>
            <a:pPr eaLnBrk="1" hangingPunct="1"/>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4FA12D-6680-423A-801F-44ECF21374B2}" type="slidenum">
              <a:rPr lang="en-US" smtClean="0"/>
              <a:t>25</a:t>
            </a:fld>
            <a:endParaRPr lang="en-US"/>
          </a:p>
        </p:txBody>
      </p:sp>
    </p:spTree>
    <p:extLst>
      <p:ext uri="{BB962C8B-B14F-4D97-AF65-F5344CB8AC3E}">
        <p14:creationId xmlns:p14="http://schemas.microsoft.com/office/powerpoint/2010/main" val="17686017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xfrm>
            <a:off x="1171575" y="695325"/>
            <a:ext cx="4641850" cy="3481388"/>
          </a:xfrm>
          <a:ln/>
        </p:spPr>
      </p:sp>
      <p:sp>
        <p:nvSpPr>
          <p:cNvPr id="56323" name="Rectangle 3"/>
          <p:cNvSpPr>
            <a:spLocks noGrp="1" noChangeArrowheads="1"/>
          </p:cNvSpPr>
          <p:nvPr>
            <p:ph type="body" idx="1"/>
          </p:nvPr>
        </p:nvSpPr>
        <p:spPr>
          <a:xfrm>
            <a:off x="698500" y="4409759"/>
            <a:ext cx="5588000" cy="4179277"/>
          </a:xfrm>
          <a:noFill/>
        </p:spPr>
        <p:txBody>
          <a:bodyPr/>
          <a:lstStyle/>
          <a:p>
            <a:pPr eaLnBrk="1" hangingPunct="1"/>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xfrm>
            <a:off x="1171575" y="695325"/>
            <a:ext cx="4641850" cy="3481388"/>
          </a:xfrm>
          <a:ln/>
        </p:spPr>
      </p:sp>
      <p:sp>
        <p:nvSpPr>
          <p:cNvPr id="57347" name="Rectangle 3"/>
          <p:cNvSpPr>
            <a:spLocks noGrp="1" noChangeArrowheads="1"/>
          </p:cNvSpPr>
          <p:nvPr>
            <p:ph type="body" idx="1"/>
          </p:nvPr>
        </p:nvSpPr>
        <p:spPr>
          <a:xfrm>
            <a:off x="698500" y="4409759"/>
            <a:ext cx="5588000" cy="4179277"/>
          </a:xfrm>
          <a:noFill/>
        </p:spPr>
        <p:txBody>
          <a:bodyPr/>
          <a:lstStyle/>
          <a:p>
            <a:pPr eaLnBrk="1" hangingPunct="1"/>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xfrm>
            <a:off x="1171575" y="695325"/>
            <a:ext cx="4641850" cy="3481388"/>
          </a:xfrm>
          <a:ln/>
        </p:spPr>
      </p:sp>
      <p:sp>
        <p:nvSpPr>
          <p:cNvPr id="58371" name="Rectangle 3"/>
          <p:cNvSpPr>
            <a:spLocks noGrp="1" noChangeArrowheads="1"/>
          </p:cNvSpPr>
          <p:nvPr>
            <p:ph type="body" idx="1"/>
          </p:nvPr>
        </p:nvSpPr>
        <p:spPr>
          <a:xfrm>
            <a:off x="698500" y="4409759"/>
            <a:ext cx="5588000" cy="4179277"/>
          </a:xfrm>
          <a:noFill/>
        </p:spPr>
        <p:txBody>
          <a:bodyPr/>
          <a:lstStyle/>
          <a:p>
            <a:pPr eaLnBrk="1" hangingPunct="1"/>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Rot="1" noChangeAspect="1" noChangeArrowheads="1" noTextEdit="1"/>
          </p:cNvSpPr>
          <p:nvPr>
            <p:ph type="sldImg"/>
          </p:nvPr>
        </p:nvSpPr>
        <p:spPr>
          <a:xfrm>
            <a:off x="1171575" y="695325"/>
            <a:ext cx="4641850" cy="3481388"/>
          </a:xfrm>
          <a:ln/>
        </p:spPr>
      </p:sp>
      <p:sp>
        <p:nvSpPr>
          <p:cNvPr id="59395" name="Rectangle 3"/>
          <p:cNvSpPr>
            <a:spLocks noGrp="1" noChangeArrowheads="1"/>
          </p:cNvSpPr>
          <p:nvPr>
            <p:ph type="body" idx="1"/>
          </p:nvPr>
        </p:nvSpPr>
        <p:spPr>
          <a:xfrm>
            <a:off x="698500" y="4409759"/>
            <a:ext cx="5588000" cy="4179277"/>
          </a:xfrm>
          <a:noFill/>
        </p:spPr>
        <p:txBody>
          <a:bodyPr/>
          <a:lstStyle/>
          <a:p>
            <a:pPr eaLnBrk="1" hangingPunct="1"/>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spect="1" noChangeArrowheads="1" noTextEdit="1"/>
          </p:cNvSpPr>
          <p:nvPr>
            <p:ph type="sldImg"/>
          </p:nvPr>
        </p:nvSpPr>
        <p:spPr>
          <a:xfrm>
            <a:off x="1171575" y="695325"/>
            <a:ext cx="4641850" cy="3481388"/>
          </a:xfrm>
          <a:ln/>
        </p:spPr>
      </p:sp>
      <p:sp>
        <p:nvSpPr>
          <p:cNvPr id="61443" name="Rectangle 3"/>
          <p:cNvSpPr>
            <a:spLocks noGrp="1" noChangeArrowheads="1"/>
          </p:cNvSpPr>
          <p:nvPr>
            <p:ph type="body" idx="1"/>
          </p:nvPr>
        </p:nvSpPr>
        <p:spPr>
          <a:xfrm>
            <a:off x="698500" y="4409759"/>
            <a:ext cx="5588000" cy="4179277"/>
          </a:xfrm>
          <a:noFill/>
        </p:spPr>
        <p:txBody>
          <a:bodyPr/>
          <a:lstStyle/>
          <a:p>
            <a:pPr eaLnBrk="1" hangingPunct="1"/>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Rot="1" noChangeAspect="1" noChangeArrowheads="1" noTextEdit="1"/>
          </p:cNvSpPr>
          <p:nvPr>
            <p:ph type="sldImg"/>
          </p:nvPr>
        </p:nvSpPr>
        <p:spPr>
          <a:xfrm>
            <a:off x="1171575" y="695325"/>
            <a:ext cx="4641850" cy="3481388"/>
          </a:xfrm>
          <a:ln/>
        </p:spPr>
      </p:sp>
      <p:sp>
        <p:nvSpPr>
          <p:cNvPr id="65539" name="Rectangle 3"/>
          <p:cNvSpPr>
            <a:spLocks noGrp="1" noChangeArrowheads="1"/>
          </p:cNvSpPr>
          <p:nvPr>
            <p:ph type="body" idx="1"/>
          </p:nvPr>
        </p:nvSpPr>
        <p:spPr>
          <a:xfrm>
            <a:off x="698500" y="4409759"/>
            <a:ext cx="5588000" cy="4179277"/>
          </a:xfrm>
          <a:noFill/>
        </p:spPr>
        <p:txBody>
          <a:bodyPr/>
          <a:lstStyle/>
          <a:p>
            <a:pPr eaLnBrk="1" hangingPunct="1"/>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ChangeArrowheads="1" noTextEdit="1"/>
          </p:cNvSpPr>
          <p:nvPr>
            <p:ph type="sldImg"/>
          </p:nvPr>
        </p:nvSpPr>
        <p:spPr>
          <a:xfrm>
            <a:off x="1171575" y="695325"/>
            <a:ext cx="4641850" cy="3481388"/>
          </a:xfrm>
          <a:ln/>
        </p:spPr>
      </p:sp>
      <p:sp>
        <p:nvSpPr>
          <p:cNvPr id="66563" name="Rectangle 3"/>
          <p:cNvSpPr>
            <a:spLocks noGrp="1" noChangeArrowheads="1"/>
          </p:cNvSpPr>
          <p:nvPr>
            <p:ph type="body" idx="1"/>
          </p:nvPr>
        </p:nvSpPr>
        <p:spPr>
          <a:xfrm>
            <a:off x="698500" y="4409759"/>
            <a:ext cx="5588000" cy="4179277"/>
          </a:xfrm>
          <a:noFill/>
        </p:spPr>
        <p:txBody>
          <a:bodyPr/>
          <a:lstStyle/>
          <a:p>
            <a:pPr eaLnBrk="1" hangingPunct="1"/>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Rot="1" noChangeAspect="1" noChangeArrowheads="1" noTextEdit="1"/>
          </p:cNvSpPr>
          <p:nvPr>
            <p:ph type="sldImg"/>
          </p:nvPr>
        </p:nvSpPr>
        <p:spPr>
          <a:xfrm>
            <a:off x="1171575" y="695325"/>
            <a:ext cx="4641850" cy="3481388"/>
          </a:xfrm>
          <a:ln/>
        </p:spPr>
      </p:sp>
      <p:sp>
        <p:nvSpPr>
          <p:cNvPr id="67587" name="Rectangle 3"/>
          <p:cNvSpPr>
            <a:spLocks noGrp="1" noChangeArrowheads="1"/>
          </p:cNvSpPr>
          <p:nvPr>
            <p:ph type="body" idx="1"/>
          </p:nvPr>
        </p:nvSpPr>
        <p:spPr>
          <a:xfrm>
            <a:off x="698500" y="4409759"/>
            <a:ext cx="5588000" cy="4179277"/>
          </a:xfrm>
          <a:noFill/>
        </p:spPr>
        <p:txBody>
          <a:bodyPr/>
          <a:lstStyle/>
          <a:p>
            <a:pPr eaLnBrk="1" hangingPunct="1"/>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5C920200-325B-431F-BF5E-68A8A3A1082F}" type="datetime1">
              <a:rPr lang="en-US" smtClean="0"/>
              <a:t>08/25/2025</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6C49B2E3-B9E7-46DF-B01E-118C09E0D23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C0737E3-FEF1-49CE-8EB9-B1FEB2378123}" type="datetime1">
              <a:rPr lang="en-US" smtClean="0"/>
              <a:t>08/25/2025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49B2E3-B9E7-46DF-B01E-118C09E0D23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412C3D2-6E30-4BD8-A6D6-56DDC454C37C}" type="datetime1">
              <a:rPr lang="en-US" smtClean="0"/>
              <a:t>08/25/2025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49B2E3-B9E7-46DF-B01E-118C09E0D23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44FC2BA-90B8-4B45-A556-8F4D22C2AE76}" type="datetime1">
              <a:rPr lang="en-US" smtClean="0"/>
              <a:t>08/25/2025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49B2E3-B9E7-46DF-B01E-118C09E0D237}" type="slidenum">
              <a:rPr lang="en-US" smtClean="0"/>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42A29366-63F6-4665-AA4A-23D0FBBDFC6F}" type="datetime1">
              <a:rPr lang="en-US" smtClean="0"/>
              <a:t>08/25/2025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C49B2E3-B9E7-46DF-B01E-118C09E0D237}"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9C7FBA27-51CE-41F1-9651-86C58C7B63F8}" type="datetime1">
              <a:rPr lang="en-US" smtClean="0"/>
              <a:t>08/25/2025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49B2E3-B9E7-46DF-B01E-118C09E0D237}" type="slidenum">
              <a:rPr lang="en-US" smtClean="0"/>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7A3E4F78-3FBB-47A0-8344-3DA968F95A13}" type="datetime1">
              <a:rPr lang="en-US" smtClean="0"/>
              <a:t>08/25/2025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C49B2E3-B9E7-46DF-B01E-118C09E0D237}"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6B699B4A-15B6-4FAA-A82D-06F3ECDFDCAF}" type="datetime1">
              <a:rPr lang="en-US" smtClean="0"/>
              <a:t>08/25/2025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C49B2E3-B9E7-46DF-B01E-118C09E0D237}" type="slidenum">
              <a:rPr lang="en-US" smtClean="0"/>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BED6C0-F115-4CDB-A75F-049CADE6273D}" type="datetime1">
              <a:rPr lang="en-US" smtClean="0"/>
              <a:t>08/25/2025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C49B2E3-B9E7-46DF-B01E-118C09E0D23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A848E107-DCAC-41E9-A88B-9CA11D20BE56}" type="datetime1">
              <a:rPr lang="en-US" smtClean="0"/>
              <a:t>08/25/2025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C49B2E3-B9E7-46DF-B01E-118C09E0D237}"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8A57D56A-3471-4D9A-808F-98E373C40C82}" type="datetime1">
              <a:rPr lang="en-US" smtClean="0"/>
              <a:t>08/25/2025</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6C49B2E3-B9E7-46DF-B01E-118C09E0D237}"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87355B14-02C5-496B-9512-1B26CC6A73AE}" type="datetime1">
              <a:rPr lang="en-US" smtClean="0"/>
              <a:t>08/25/2025</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6C49B2E3-B9E7-46DF-B01E-118C09E0D23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2.jpe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notesSlide" Target="../notesSlides/notesSlide11.xml"/><Relationship Id="rId1" Type="http://schemas.openxmlformats.org/officeDocument/2006/relationships/slideLayout" Target="../slideLayouts/slideLayout4.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15.xml"/><Relationship Id="rId7" Type="http://schemas.microsoft.com/office/2007/relationships/diagramDrawing" Target="../diagrams/drawing15.xml"/><Relationship Id="rId2" Type="http://schemas.openxmlformats.org/officeDocument/2006/relationships/notesSlide" Target="../notesSlides/notesSlide12.xml"/><Relationship Id="rId1" Type="http://schemas.openxmlformats.org/officeDocument/2006/relationships/slideLayout" Target="../slideLayouts/slideLayout4.xml"/><Relationship Id="rId6" Type="http://schemas.openxmlformats.org/officeDocument/2006/relationships/diagramColors" Target="../diagrams/colors15.xml"/><Relationship Id="rId5" Type="http://schemas.openxmlformats.org/officeDocument/2006/relationships/diagramQuickStyle" Target="../diagrams/quickStyle15.xml"/><Relationship Id="rId4" Type="http://schemas.openxmlformats.org/officeDocument/2006/relationships/diagramLayout" Target="../diagrams/layout15.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16.xml"/><Relationship Id="rId7" Type="http://schemas.microsoft.com/office/2007/relationships/diagramDrawing" Target="../diagrams/drawing16.xml"/><Relationship Id="rId2" Type="http://schemas.openxmlformats.org/officeDocument/2006/relationships/notesSlide" Target="../notesSlides/notesSlide13.xml"/><Relationship Id="rId1" Type="http://schemas.openxmlformats.org/officeDocument/2006/relationships/slideLayout" Target="../slideLayouts/slideLayout4.xml"/><Relationship Id="rId6" Type="http://schemas.openxmlformats.org/officeDocument/2006/relationships/diagramColors" Target="../diagrams/colors16.xml"/><Relationship Id="rId5" Type="http://schemas.openxmlformats.org/officeDocument/2006/relationships/diagramQuickStyle" Target="../diagrams/quickStyle16.xml"/><Relationship Id="rId4" Type="http://schemas.openxmlformats.org/officeDocument/2006/relationships/diagramLayout" Target="../diagrams/layout1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hyperlink" Target="http://www.va.gov/" TargetMode="External"/><Relationship Id="rId3" Type="http://schemas.openxmlformats.org/officeDocument/2006/relationships/diagramData" Target="../diagrams/data17.xml"/><Relationship Id="rId7" Type="http://schemas.microsoft.com/office/2007/relationships/diagramDrawing" Target="../diagrams/drawing17.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17.xml"/><Relationship Id="rId5" Type="http://schemas.openxmlformats.org/officeDocument/2006/relationships/diagramQuickStyle" Target="../diagrams/quickStyle17.xml"/><Relationship Id="rId4" Type="http://schemas.openxmlformats.org/officeDocument/2006/relationships/diagramLayout" Target="../diagrams/layout17.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6.xml.rels><?xml version="1.0" encoding="UTF-8" standalone="yes"?>
<Relationships xmlns="http://schemas.openxmlformats.org/package/2006/relationships"><Relationship Id="rId8" Type="http://schemas.microsoft.com/office/2007/relationships/diagramDrawing" Target="../diagrams/drawing6.xml"/><Relationship Id="rId3" Type="http://schemas.openxmlformats.org/officeDocument/2006/relationships/hyperlink" Target="http://www.gibill.va.gov/" TargetMode="External"/><Relationship Id="rId7" Type="http://schemas.openxmlformats.org/officeDocument/2006/relationships/diagramColors" Target="../diagrams/colors6.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QuickStyle" Target="../diagrams/quickStyle6.xml"/><Relationship Id="rId5" Type="http://schemas.openxmlformats.org/officeDocument/2006/relationships/diagramLayout" Target="../diagrams/layout6.xml"/><Relationship Id="rId4" Type="http://schemas.openxmlformats.org/officeDocument/2006/relationships/diagramData" Target="../diagrams/data6.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2649312176"/>
              </p:ext>
            </p:extLst>
          </p:nvPr>
        </p:nvGraphicFramePr>
        <p:xfrm>
          <a:off x="457200" y="457200"/>
          <a:ext cx="8229600" cy="114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p:cNvSpPr>
            <a:spLocks noGrp="1"/>
          </p:cNvSpPr>
          <p:nvPr>
            <p:ph type="sldNum" sz="quarter" idx="12"/>
          </p:nvPr>
        </p:nvSpPr>
        <p:spPr/>
        <p:txBody>
          <a:bodyPr/>
          <a:lstStyle/>
          <a:p>
            <a:fld id="{6C49B2E3-B9E7-46DF-B01E-118C09E0D237}" type="slidenum">
              <a:rPr lang="en-US" smtClean="0"/>
              <a:t>1</a:t>
            </a:fld>
            <a:endParaRPr lang="en-US"/>
          </a:p>
        </p:txBody>
      </p:sp>
      <p:pic>
        <p:nvPicPr>
          <p:cNvPr id="5122" name="Picture 2" descr="C:\Users\VAPR18242\Pictures\Artwork\Education\army-soldier-carrying-textbooks.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90800" y="2209800"/>
            <a:ext cx="4133850" cy="26289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04CF3B63-BCD6-4BA8-8F90-705ED76E9474}"/>
              </a:ext>
            </a:extLst>
          </p:cNvPr>
          <p:cNvSpPr txBox="1"/>
          <p:nvPr/>
        </p:nvSpPr>
        <p:spPr>
          <a:xfrm>
            <a:off x="2438400" y="5410200"/>
            <a:ext cx="4800600" cy="400110"/>
          </a:xfrm>
          <a:prstGeom prst="rect">
            <a:avLst/>
          </a:prstGeom>
          <a:noFill/>
        </p:spPr>
        <p:txBody>
          <a:bodyPr wrap="square" rtlCol="0">
            <a:spAutoFit/>
          </a:bodyPr>
          <a:lstStyle/>
          <a:p>
            <a:pPr algn="ctr"/>
            <a:r>
              <a:rPr lang="en-US" sz="2000" b="1" dirty="0"/>
              <a:t>Shane Olivier &amp; Ryan Fowler</a:t>
            </a:r>
          </a:p>
        </p:txBody>
      </p:sp>
    </p:spTree>
    <p:extLst>
      <p:ext uri="{BB962C8B-B14F-4D97-AF65-F5344CB8AC3E}">
        <p14:creationId xmlns:p14="http://schemas.microsoft.com/office/powerpoint/2010/main" val="28352325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D72ED94-183F-45E9-98E3-8009EBF03050}"/>
              </a:ext>
            </a:extLst>
          </p:cNvPr>
          <p:cNvSpPr>
            <a:spLocks noGrp="1"/>
          </p:cNvSpPr>
          <p:nvPr>
            <p:ph idx="1"/>
          </p:nvPr>
        </p:nvSpPr>
        <p:spPr>
          <a:xfrm>
            <a:off x="76200" y="1481328"/>
            <a:ext cx="8610600" cy="4525963"/>
          </a:xfrm>
        </p:spPr>
        <p:txBody>
          <a:bodyPr>
            <a:normAutofit fontScale="85000" lnSpcReduction="20000"/>
          </a:bodyPr>
          <a:lstStyle/>
          <a:p>
            <a:pPr lvl="2"/>
            <a:r>
              <a:rPr lang="en-US" sz="2200" dirty="0"/>
              <a:t>are enrolled in a program of education leading to a post-secondary degree that, in accordance with the guidelines of the applicable regional or national accrediting agency, requires more than the standard 128 semester (or 192 quarter) credit hours for completion in a standard, undergraduate college degree in </a:t>
            </a:r>
            <a:r>
              <a:rPr lang="en-US" sz="2200" b="1" dirty="0"/>
              <a:t>biological or biomedical science; physical science; science technologies or technicians; computer and information science and support services; mathematics or statistics; engineering; engineering technologies or an engineering-related field; a health profession or related program; a medical residency program; an agriculture science program or natural resources science program</a:t>
            </a:r>
            <a:r>
              <a:rPr lang="en-US" sz="2200" dirty="0"/>
              <a:t>; or other subjects and fields identified by VA as meeting national needs.</a:t>
            </a:r>
          </a:p>
          <a:p>
            <a:pPr lvl="2"/>
            <a:r>
              <a:rPr lang="en-US" sz="2200" dirty="0"/>
              <a:t>has completed at least 60 standard semester (or 90 quarter) credit hours in a field listed above, or has earned a post-secondary degree in one of these fields and is enrolled in a program of education leading to a teaching certification.</a:t>
            </a:r>
          </a:p>
          <a:p>
            <a:endParaRPr lang="en-US" dirty="0"/>
          </a:p>
        </p:txBody>
      </p:sp>
      <p:sp>
        <p:nvSpPr>
          <p:cNvPr id="3" name="Slide Number Placeholder 2">
            <a:extLst>
              <a:ext uri="{FF2B5EF4-FFF2-40B4-BE49-F238E27FC236}">
                <a16:creationId xmlns:a16="http://schemas.microsoft.com/office/drawing/2014/main" id="{19B8A2DB-0D68-460F-9959-53B1D80F7A2F}"/>
              </a:ext>
            </a:extLst>
          </p:cNvPr>
          <p:cNvSpPr>
            <a:spLocks noGrp="1"/>
          </p:cNvSpPr>
          <p:nvPr>
            <p:ph type="sldNum" sz="quarter" idx="12"/>
          </p:nvPr>
        </p:nvSpPr>
        <p:spPr/>
        <p:txBody>
          <a:bodyPr/>
          <a:lstStyle/>
          <a:p>
            <a:fld id="{6C49B2E3-B9E7-46DF-B01E-118C09E0D237}" type="slidenum">
              <a:rPr lang="en-US" smtClean="0"/>
              <a:t>10</a:t>
            </a:fld>
            <a:endParaRPr lang="en-US"/>
          </a:p>
        </p:txBody>
      </p:sp>
      <p:sp>
        <p:nvSpPr>
          <p:cNvPr id="6" name="Title 5">
            <a:extLst>
              <a:ext uri="{FF2B5EF4-FFF2-40B4-BE49-F238E27FC236}">
                <a16:creationId xmlns:a16="http://schemas.microsoft.com/office/drawing/2014/main" id="{F36BF495-C088-4248-B0B2-A7301D9C4C8B}"/>
              </a:ext>
            </a:extLst>
          </p:cNvPr>
          <p:cNvSpPr>
            <a:spLocks noGrp="1"/>
          </p:cNvSpPr>
          <p:nvPr>
            <p:ph type="title"/>
          </p:nvPr>
        </p:nvSpPr>
        <p:spPr/>
        <p:txBody>
          <a:bodyPr/>
          <a:lstStyle/>
          <a:p>
            <a:endParaRPr lang="en-US"/>
          </a:p>
        </p:txBody>
      </p:sp>
      <p:grpSp>
        <p:nvGrpSpPr>
          <p:cNvPr id="7" name="Group 6">
            <a:extLst>
              <a:ext uri="{FF2B5EF4-FFF2-40B4-BE49-F238E27FC236}">
                <a16:creationId xmlns:a16="http://schemas.microsoft.com/office/drawing/2014/main" id="{D6B9855D-7026-4AB8-A701-4D693FEA088C}"/>
              </a:ext>
            </a:extLst>
          </p:cNvPr>
          <p:cNvGrpSpPr/>
          <p:nvPr/>
        </p:nvGrpSpPr>
        <p:grpSpPr>
          <a:xfrm>
            <a:off x="371764" y="157385"/>
            <a:ext cx="8305800" cy="1292098"/>
            <a:chOff x="0" y="748"/>
            <a:chExt cx="8305800" cy="1292098"/>
          </a:xfrm>
        </p:grpSpPr>
        <p:sp>
          <p:nvSpPr>
            <p:cNvPr id="8" name="Rectangle: Rounded Corners 7">
              <a:extLst>
                <a:ext uri="{FF2B5EF4-FFF2-40B4-BE49-F238E27FC236}">
                  <a16:creationId xmlns:a16="http://schemas.microsoft.com/office/drawing/2014/main" id="{2830FDBF-F577-4024-8CEB-7E40FDC9F4D7}"/>
                </a:ext>
              </a:extLst>
            </p:cNvPr>
            <p:cNvSpPr/>
            <p:nvPr/>
          </p:nvSpPr>
          <p:spPr>
            <a:xfrm>
              <a:off x="0" y="748"/>
              <a:ext cx="8305800" cy="1285171"/>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n-US"/>
            </a:p>
          </p:txBody>
        </p:sp>
        <p:sp>
          <p:nvSpPr>
            <p:cNvPr id="9" name="Rectangle: Rounded Corners 4">
              <a:extLst>
                <a:ext uri="{FF2B5EF4-FFF2-40B4-BE49-F238E27FC236}">
                  <a16:creationId xmlns:a16="http://schemas.microsoft.com/office/drawing/2014/main" id="{00CCFBC6-43FF-4F40-806F-4507544E1935}"/>
                </a:ext>
              </a:extLst>
            </p:cNvPr>
            <p:cNvSpPr txBox="1"/>
            <p:nvPr/>
          </p:nvSpPr>
          <p:spPr>
            <a:xfrm>
              <a:off x="38100" y="133149"/>
              <a:ext cx="8180326" cy="115969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37160" tIns="137160" rIns="137160" bIns="137160" numCol="1" spcCol="1270" anchor="ctr" anchorCtr="0">
              <a:noAutofit/>
            </a:bodyPr>
            <a:lstStyle/>
            <a:p>
              <a:pPr marL="0" lvl="0" indent="0" algn="ctr" defTabSz="1600200" rtl="0">
                <a:lnSpc>
                  <a:spcPct val="90000"/>
                </a:lnSpc>
                <a:spcBef>
                  <a:spcPct val="0"/>
                </a:spcBef>
                <a:spcAft>
                  <a:spcPct val="35000"/>
                </a:spcAft>
                <a:buNone/>
              </a:pPr>
              <a:r>
                <a:rPr lang="en-US" sz="3600" b="1" kern="1200" cap="all" baseline="0" dirty="0"/>
                <a:t>Forever GI Bill Information Cont.</a:t>
              </a:r>
              <a:endParaRPr lang="en-US" sz="3600" kern="1200" cap="all" baseline="0" dirty="0"/>
            </a:p>
          </p:txBody>
        </p:sp>
      </p:grpSp>
    </p:spTree>
    <p:extLst>
      <p:ext uri="{BB962C8B-B14F-4D97-AF65-F5344CB8AC3E}">
        <p14:creationId xmlns:p14="http://schemas.microsoft.com/office/powerpoint/2010/main" val="11021898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3E6E48B-E7C2-46CA-8F50-F13D049FEF0B}"/>
              </a:ext>
            </a:extLst>
          </p:cNvPr>
          <p:cNvSpPr>
            <a:spLocks noGrp="1"/>
          </p:cNvSpPr>
          <p:nvPr>
            <p:ph idx="1"/>
          </p:nvPr>
        </p:nvSpPr>
        <p:spPr/>
        <p:txBody>
          <a:bodyPr>
            <a:normAutofit fontScale="92500" lnSpcReduction="10000"/>
          </a:bodyPr>
          <a:lstStyle/>
          <a:p>
            <a:pPr>
              <a:buFont typeface="Arial" panose="020B0604020202020204" pitchFamily="34" charset="0"/>
              <a:buChar char="•"/>
            </a:pPr>
            <a:r>
              <a:rPr lang="en-US" dirty="0"/>
              <a:t>Priority would be given to individuals who are entitled to 100 percent of Post-9/11 GI Bill benefits and to those that require the most credit hours.</a:t>
            </a:r>
          </a:p>
          <a:p>
            <a:pPr>
              <a:buFont typeface="Arial" panose="020B0604020202020204" pitchFamily="34" charset="0"/>
              <a:buChar char="•"/>
            </a:pPr>
            <a:r>
              <a:rPr lang="en-US" dirty="0"/>
              <a:t>VA can pay each eligible individual the benefits for up to nine additional months, but the total may not exceed $30,000. VA will not be authorized to issue any Yellow Ribbon payments.</a:t>
            </a:r>
          </a:p>
          <a:p>
            <a:pPr>
              <a:buFont typeface="Arial" panose="020B0604020202020204" pitchFamily="34" charset="0"/>
              <a:buChar char="•"/>
            </a:pPr>
            <a:r>
              <a:rPr lang="en-US" dirty="0"/>
              <a:t>These additional benefits cannot be transferred to dependents.</a:t>
            </a:r>
          </a:p>
          <a:p>
            <a:pPr>
              <a:buFont typeface="Arial" panose="020B0604020202020204" pitchFamily="34" charset="0"/>
              <a:buChar char="•"/>
            </a:pPr>
            <a:r>
              <a:rPr lang="en-US" dirty="0"/>
              <a:t>This expansion becomes effective on August 1, 2019.</a:t>
            </a:r>
          </a:p>
          <a:p>
            <a:endParaRPr lang="en-US" dirty="0"/>
          </a:p>
        </p:txBody>
      </p:sp>
      <p:sp>
        <p:nvSpPr>
          <p:cNvPr id="3" name="Slide Number Placeholder 2">
            <a:extLst>
              <a:ext uri="{FF2B5EF4-FFF2-40B4-BE49-F238E27FC236}">
                <a16:creationId xmlns:a16="http://schemas.microsoft.com/office/drawing/2014/main" id="{1C49562F-6614-4700-A54A-2F784985BD63}"/>
              </a:ext>
            </a:extLst>
          </p:cNvPr>
          <p:cNvSpPr>
            <a:spLocks noGrp="1"/>
          </p:cNvSpPr>
          <p:nvPr>
            <p:ph type="sldNum" sz="quarter" idx="12"/>
          </p:nvPr>
        </p:nvSpPr>
        <p:spPr/>
        <p:txBody>
          <a:bodyPr/>
          <a:lstStyle/>
          <a:p>
            <a:fld id="{6C49B2E3-B9E7-46DF-B01E-118C09E0D237}" type="slidenum">
              <a:rPr lang="en-US" smtClean="0"/>
              <a:t>11</a:t>
            </a:fld>
            <a:endParaRPr lang="en-US"/>
          </a:p>
        </p:txBody>
      </p:sp>
      <p:sp>
        <p:nvSpPr>
          <p:cNvPr id="5" name="Rectangle: Rounded Corners 4">
            <a:extLst>
              <a:ext uri="{FF2B5EF4-FFF2-40B4-BE49-F238E27FC236}">
                <a16:creationId xmlns:a16="http://schemas.microsoft.com/office/drawing/2014/main" id="{3D292E70-BE16-48B8-B58B-E38E9AF96FED}"/>
              </a:ext>
            </a:extLst>
          </p:cNvPr>
          <p:cNvSpPr txBox="1">
            <a:spLocks noGrp="1"/>
          </p:cNvSpPr>
          <p:nvPr>
            <p:ph type="title"/>
          </p:nvPr>
        </p:nvSpPr>
        <p:spPr>
          <a:xfrm>
            <a:off x="457200" y="274638"/>
            <a:ext cx="8229600" cy="114300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37160" tIns="137160" rIns="137160" bIns="137160" numCol="1" spcCol="1270" anchor="ctr" anchorCtr="0">
            <a:noAutofit/>
          </a:bodyPr>
          <a:lstStyle/>
          <a:p>
            <a:pPr marL="0" lvl="0" indent="0" algn="ctr" defTabSz="1600200" rtl="0">
              <a:lnSpc>
                <a:spcPct val="90000"/>
              </a:lnSpc>
              <a:spcBef>
                <a:spcPct val="0"/>
              </a:spcBef>
              <a:spcAft>
                <a:spcPct val="35000"/>
              </a:spcAft>
              <a:buNone/>
            </a:pPr>
            <a:r>
              <a:rPr lang="en-US" sz="3600" b="1" kern="1200" cap="all" baseline="0" dirty="0"/>
              <a:t>Forever GI Bill Information Cont.</a:t>
            </a:r>
            <a:endParaRPr lang="en-US" sz="3600" kern="1200" cap="all" baseline="0" dirty="0"/>
          </a:p>
        </p:txBody>
      </p:sp>
      <p:sp>
        <p:nvSpPr>
          <p:cNvPr id="6" name="Rectangle: Rounded Corners 4">
            <a:extLst>
              <a:ext uri="{FF2B5EF4-FFF2-40B4-BE49-F238E27FC236}">
                <a16:creationId xmlns:a16="http://schemas.microsoft.com/office/drawing/2014/main" id="{74F5F6B7-3D26-4E77-A149-1615FA3490A8}"/>
              </a:ext>
            </a:extLst>
          </p:cNvPr>
          <p:cNvSpPr txBox="1"/>
          <p:nvPr/>
        </p:nvSpPr>
        <p:spPr>
          <a:xfrm>
            <a:off x="409864" y="289786"/>
            <a:ext cx="8180326" cy="115969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37160" tIns="137160" rIns="137160" bIns="137160" numCol="1" spcCol="1270" anchor="ctr" anchorCtr="0">
            <a:noAutofit/>
          </a:bodyPr>
          <a:lstStyle/>
          <a:p>
            <a:pPr marL="0" lvl="0" indent="0" algn="ctr" defTabSz="1600200" rtl="0">
              <a:lnSpc>
                <a:spcPct val="90000"/>
              </a:lnSpc>
              <a:spcBef>
                <a:spcPct val="0"/>
              </a:spcBef>
              <a:spcAft>
                <a:spcPct val="35000"/>
              </a:spcAft>
              <a:buNone/>
            </a:pPr>
            <a:r>
              <a:rPr lang="en-US" sz="3600" b="1" kern="1200" cap="all" baseline="0" dirty="0"/>
              <a:t>Forever GI Bill Information Cont.</a:t>
            </a:r>
            <a:endParaRPr lang="en-US" sz="3600" kern="1200" cap="all" baseline="0" dirty="0"/>
          </a:p>
        </p:txBody>
      </p:sp>
      <p:sp>
        <p:nvSpPr>
          <p:cNvPr id="7" name="Rectangle: Rounded Corners 4">
            <a:extLst>
              <a:ext uri="{FF2B5EF4-FFF2-40B4-BE49-F238E27FC236}">
                <a16:creationId xmlns:a16="http://schemas.microsoft.com/office/drawing/2014/main" id="{EE77665F-A83A-4586-B9A6-EFD6118A3FEF}"/>
              </a:ext>
            </a:extLst>
          </p:cNvPr>
          <p:cNvSpPr txBox="1"/>
          <p:nvPr/>
        </p:nvSpPr>
        <p:spPr>
          <a:xfrm>
            <a:off x="562844" y="457200"/>
            <a:ext cx="8180326" cy="115969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37160" tIns="137160" rIns="137160" bIns="137160" numCol="1" spcCol="1270" anchor="ctr" anchorCtr="0">
            <a:noAutofit/>
          </a:bodyPr>
          <a:lstStyle/>
          <a:p>
            <a:pPr marL="0" lvl="0" indent="0" algn="ctr" defTabSz="1600200" rtl="0">
              <a:lnSpc>
                <a:spcPct val="90000"/>
              </a:lnSpc>
              <a:spcBef>
                <a:spcPct val="0"/>
              </a:spcBef>
              <a:spcAft>
                <a:spcPct val="35000"/>
              </a:spcAft>
              <a:buNone/>
            </a:pPr>
            <a:r>
              <a:rPr lang="en-US" sz="3600" b="1" kern="1200" cap="all" baseline="0" dirty="0"/>
              <a:t>Forever GI Bill Information Cont.</a:t>
            </a:r>
            <a:endParaRPr lang="en-US" sz="3600" kern="1200" cap="all" baseline="0" dirty="0"/>
          </a:p>
        </p:txBody>
      </p:sp>
      <p:grpSp>
        <p:nvGrpSpPr>
          <p:cNvPr id="8" name="Group 7">
            <a:extLst>
              <a:ext uri="{FF2B5EF4-FFF2-40B4-BE49-F238E27FC236}">
                <a16:creationId xmlns:a16="http://schemas.microsoft.com/office/drawing/2014/main" id="{567350EB-B7A6-46FD-85C0-E3BB3C0AB8EA}"/>
              </a:ext>
            </a:extLst>
          </p:cNvPr>
          <p:cNvGrpSpPr/>
          <p:nvPr/>
        </p:nvGrpSpPr>
        <p:grpSpPr>
          <a:xfrm>
            <a:off x="371764" y="157385"/>
            <a:ext cx="8305800" cy="1292098"/>
            <a:chOff x="0" y="748"/>
            <a:chExt cx="8305800" cy="1292098"/>
          </a:xfrm>
        </p:grpSpPr>
        <p:sp>
          <p:nvSpPr>
            <p:cNvPr id="9" name="Rectangle: Rounded Corners 8">
              <a:extLst>
                <a:ext uri="{FF2B5EF4-FFF2-40B4-BE49-F238E27FC236}">
                  <a16:creationId xmlns:a16="http://schemas.microsoft.com/office/drawing/2014/main" id="{A72DF2A9-9D07-4C95-9F27-005A3EB52B2B}"/>
                </a:ext>
              </a:extLst>
            </p:cNvPr>
            <p:cNvSpPr/>
            <p:nvPr/>
          </p:nvSpPr>
          <p:spPr>
            <a:xfrm>
              <a:off x="0" y="748"/>
              <a:ext cx="8305800" cy="1285171"/>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n-US"/>
            </a:p>
          </p:txBody>
        </p:sp>
        <p:sp>
          <p:nvSpPr>
            <p:cNvPr id="10" name="Rectangle: Rounded Corners 4">
              <a:extLst>
                <a:ext uri="{FF2B5EF4-FFF2-40B4-BE49-F238E27FC236}">
                  <a16:creationId xmlns:a16="http://schemas.microsoft.com/office/drawing/2014/main" id="{FAD830F1-5726-40EF-87BE-43D07DE9E14B}"/>
                </a:ext>
              </a:extLst>
            </p:cNvPr>
            <p:cNvSpPr txBox="1"/>
            <p:nvPr/>
          </p:nvSpPr>
          <p:spPr>
            <a:xfrm>
              <a:off x="38100" y="133149"/>
              <a:ext cx="8180326" cy="115969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37160" tIns="137160" rIns="137160" bIns="137160" numCol="1" spcCol="1270" anchor="ctr" anchorCtr="0">
              <a:noAutofit/>
            </a:bodyPr>
            <a:lstStyle/>
            <a:p>
              <a:pPr marL="0" lvl="0" indent="0" algn="ctr" defTabSz="1600200" rtl="0">
                <a:lnSpc>
                  <a:spcPct val="90000"/>
                </a:lnSpc>
                <a:spcBef>
                  <a:spcPct val="0"/>
                </a:spcBef>
                <a:spcAft>
                  <a:spcPct val="35000"/>
                </a:spcAft>
                <a:buNone/>
              </a:pPr>
              <a:r>
                <a:rPr lang="en-US" sz="3600" b="1" kern="1200" cap="all" baseline="0" dirty="0"/>
                <a:t>Forever GI Bill Information Cont.</a:t>
              </a:r>
              <a:endParaRPr lang="en-US" sz="3600" kern="1200" cap="all" baseline="0" dirty="0"/>
            </a:p>
          </p:txBody>
        </p:sp>
      </p:grpSp>
    </p:spTree>
    <p:extLst>
      <p:ext uri="{BB962C8B-B14F-4D97-AF65-F5344CB8AC3E}">
        <p14:creationId xmlns:p14="http://schemas.microsoft.com/office/powerpoint/2010/main" val="15059885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FBFF085-0447-4369-8074-BF9D730FAD85}"/>
              </a:ext>
            </a:extLst>
          </p:cNvPr>
          <p:cNvSpPr>
            <a:spLocks noGrp="1"/>
          </p:cNvSpPr>
          <p:nvPr>
            <p:ph idx="1"/>
          </p:nvPr>
        </p:nvSpPr>
        <p:spPr/>
        <p:txBody>
          <a:bodyPr>
            <a:normAutofit lnSpcReduction="10000"/>
          </a:bodyPr>
          <a:lstStyle/>
          <a:p>
            <a:pPr>
              <a:buFont typeface="Arial" panose="020B0604020202020204" pitchFamily="34" charset="0"/>
              <a:buChar char="•"/>
            </a:pPr>
            <a:r>
              <a:rPr lang="en-US" dirty="0"/>
              <a:t>The law removes the time limitation for the use of Post-9/11 GI Bill benefits for individuals whose last discharge or release from active duty is on or after January 1, 2013, children of deceased Servicemembers who first become entitled to Post-9/11 GI Bill program benefits on or after January 1, 2013, and all Fry spouses.</a:t>
            </a:r>
          </a:p>
          <a:p>
            <a:pPr>
              <a:buFont typeface="Arial" panose="020B0604020202020204" pitchFamily="34" charset="0"/>
              <a:buChar char="•"/>
            </a:pPr>
            <a:r>
              <a:rPr lang="en-US" dirty="0"/>
              <a:t>All others remain subject to the current 15-year time limitation for using their Post-9/11 GI Bill benefits.</a:t>
            </a:r>
          </a:p>
          <a:p>
            <a:endParaRPr lang="en-US" dirty="0"/>
          </a:p>
        </p:txBody>
      </p:sp>
      <p:sp>
        <p:nvSpPr>
          <p:cNvPr id="3" name="Slide Number Placeholder 2">
            <a:extLst>
              <a:ext uri="{FF2B5EF4-FFF2-40B4-BE49-F238E27FC236}">
                <a16:creationId xmlns:a16="http://schemas.microsoft.com/office/drawing/2014/main" id="{CFDED525-9A7D-4C5F-AF98-1C2DBBCCF400}"/>
              </a:ext>
            </a:extLst>
          </p:cNvPr>
          <p:cNvSpPr>
            <a:spLocks noGrp="1"/>
          </p:cNvSpPr>
          <p:nvPr>
            <p:ph type="sldNum" sz="quarter" idx="12"/>
          </p:nvPr>
        </p:nvSpPr>
        <p:spPr/>
        <p:txBody>
          <a:bodyPr/>
          <a:lstStyle/>
          <a:p>
            <a:fld id="{6C49B2E3-B9E7-46DF-B01E-118C09E0D237}" type="slidenum">
              <a:rPr lang="en-US" smtClean="0"/>
              <a:t>12</a:t>
            </a:fld>
            <a:endParaRPr lang="en-US"/>
          </a:p>
        </p:txBody>
      </p:sp>
      <p:sp>
        <p:nvSpPr>
          <p:cNvPr id="4" name="Title 3">
            <a:extLst>
              <a:ext uri="{FF2B5EF4-FFF2-40B4-BE49-F238E27FC236}">
                <a16:creationId xmlns:a16="http://schemas.microsoft.com/office/drawing/2014/main" id="{C5687149-C856-4F45-B3F1-49C04FF57A98}"/>
              </a:ext>
            </a:extLst>
          </p:cNvPr>
          <p:cNvSpPr>
            <a:spLocks noGrp="1"/>
          </p:cNvSpPr>
          <p:nvPr>
            <p:ph type="title"/>
          </p:nvPr>
        </p:nvSpPr>
        <p:spPr/>
        <p:txBody>
          <a:bodyPr>
            <a:normAutofit fontScale="90000"/>
          </a:bodyPr>
          <a:lstStyle/>
          <a:p>
            <a:br>
              <a:rPr lang="en-US" sz="3600" dirty="0"/>
            </a:br>
            <a:br>
              <a:rPr lang="en-US" dirty="0"/>
            </a:br>
            <a:endParaRPr lang="en-US" dirty="0"/>
          </a:p>
        </p:txBody>
      </p:sp>
      <p:grpSp>
        <p:nvGrpSpPr>
          <p:cNvPr id="5" name="Group 4">
            <a:extLst>
              <a:ext uri="{FF2B5EF4-FFF2-40B4-BE49-F238E27FC236}">
                <a16:creationId xmlns:a16="http://schemas.microsoft.com/office/drawing/2014/main" id="{D9BBBC95-22EB-4A31-A184-B15F1D6AAA3E}"/>
              </a:ext>
            </a:extLst>
          </p:cNvPr>
          <p:cNvGrpSpPr/>
          <p:nvPr/>
        </p:nvGrpSpPr>
        <p:grpSpPr>
          <a:xfrm>
            <a:off x="341472" y="84931"/>
            <a:ext cx="8305800" cy="1292098"/>
            <a:chOff x="0" y="748"/>
            <a:chExt cx="8305800" cy="1292098"/>
          </a:xfrm>
        </p:grpSpPr>
        <p:sp>
          <p:nvSpPr>
            <p:cNvPr id="6" name="Rectangle: Rounded Corners 5">
              <a:extLst>
                <a:ext uri="{FF2B5EF4-FFF2-40B4-BE49-F238E27FC236}">
                  <a16:creationId xmlns:a16="http://schemas.microsoft.com/office/drawing/2014/main" id="{856AEFC8-C78C-4C33-AC87-F2EC6C45733E}"/>
                </a:ext>
              </a:extLst>
            </p:cNvPr>
            <p:cNvSpPr/>
            <p:nvPr/>
          </p:nvSpPr>
          <p:spPr>
            <a:xfrm>
              <a:off x="0" y="748"/>
              <a:ext cx="8305800" cy="1285171"/>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n-US"/>
            </a:p>
          </p:txBody>
        </p:sp>
        <p:sp>
          <p:nvSpPr>
            <p:cNvPr id="7" name="Rectangle: Rounded Corners 4">
              <a:extLst>
                <a:ext uri="{FF2B5EF4-FFF2-40B4-BE49-F238E27FC236}">
                  <a16:creationId xmlns:a16="http://schemas.microsoft.com/office/drawing/2014/main" id="{D1DD5177-4BFF-4C0F-BB7B-A96C3BFC9D62}"/>
                </a:ext>
              </a:extLst>
            </p:cNvPr>
            <p:cNvSpPr txBox="1"/>
            <p:nvPr/>
          </p:nvSpPr>
          <p:spPr>
            <a:xfrm>
              <a:off x="38100" y="133149"/>
              <a:ext cx="8180326" cy="115969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37160" tIns="137160" rIns="137160" bIns="137160" numCol="1" spcCol="1270" anchor="ctr" anchorCtr="0">
              <a:noAutofit/>
            </a:bodyPr>
            <a:lstStyle/>
            <a:p>
              <a:pPr marL="0" lvl="0" indent="0" algn="ctr" defTabSz="1600200" rtl="0">
                <a:lnSpc>
                  <a:spcPct val="90000"/>
                </a:lnSpc>
                <a:spcBef>
                  <a:spcPct val="0"/>
                </a:spcBef>
                <a:spcAft>
                  <a:spcPct val="35000"/>
                </a:spcAft>
                <a:buNone/>
              </a:pPr>
              <a:endParaRPr lang="en-US" sz="3600" kern="1200" cap="all" baseline="0" dirty="0"/>
            </a:p>
          </p:txBody>
        </p:sp>
      </p:grpSp>
      <p:sp>
        <p:nvSpPr>
          <p:cNvPr id="8" name="Rectangle 7">
            <a:extLst>
              <a:ext uri="{FF2B5EF4-FFF2-40B4-BE49-F238E27FC236}">
                <a16:creationId xmlns:a16="http://schemas.microsoft.com/office/drawing/2014/main" id="{E45973DE-F110-4926-B3B0-A54C563951E6}"/>
              </a:ext>
            </a:extLst>
          </p:cNvPr>
          <p:cNvSpPr/>
          <p:nvPr/>
        </p:nvSpPr>
        <p:spPr>
          <a:xfrm>
            <a:off x="584102" y="217332"/>
            <a:ext cx="7874098" cy="1077218"/>
          </a:xfrm>
          <a:prstGeom prst="rect">
            <a:avLst/>
          </a:prstGeom>
        </p:spPr>
        <p:txBody>
          <a:bodyPr wrap="square">
            <a:spAutoFit/>
          </a:bodyPr>
          <a:lstStyle/>
          <a:p>
            <a:r>
              <a:rPr lang="en-US" sz="3200" dirty="0">
                <a:solidFill>
                  <a:schemeClr val="bg1"/>
                </a:solidFill>
              </a:rPr>
              <a:t>ELIMINATION OF 15-YEAR LIMITATION TO USE THE POST-9/11 GI Bill</a:t>
            </a:r>
          </a:p>
        </p:txBody>
      </p:sp>
    </p:spTree>
    <p:extLst>
      <p:ext uri="{BB962C8B-B14F-4D97-AF65-F5344CB8AC3E}">
        <p14:creationId xmlns:p14="http://schemas.microsoft.com/office/powerpoint/2010/main" val="9860369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FBFF085-0447-4369-8074-BF9D730FAD85}"/>
              </a:ext>
            </a:extLst>
          </p:cNvPr>
          <p:cNvSpPr>
            <a:spLocks noGrp="1"/>
          </p:cNvSpPr>
          <p:nvPr>
            <p:ph idx="1"/>
          </p:nvPr>
        </p:nvSpPr>
        <p:spPr/>
        <p:txBody>
          <a:bodyPr>
            <a:normAutofit/>
          </a:bodyPr>
          <a:lstStyle/>
          <a:p>
            <a:pPr>
              <a:buFont typeface="Arial" panose="020B0604020202020204" pitchFamily="34" charset="0"/>
              <a:buChar char="•"/>
            </a:pPr>
            <a:r>
              <a:rPr lang="en-US" dirty="0"/>
              <a:t>Died of a service-connected disability</a:t>
            </a:r>
          </a:p>
          <a:p>
            <a:pPr>
              <a:buFont typeface="Arial" panose="020B0604020202020204" pitchFamily="34" charset="0"/>
              <a:buChar char="•"/>
            </a:pPr>
            <a:r>
              <a:rPr lang="en-US" dirty="0"/>
              <a:t>Are permanently and totally disabled from service connection</a:t>
            </a:r>
          </a:p>
          <a:p>
            <a:pPr>
              <a:buFont typeface="Arial" panose="020B0604020202020204" pitchFamily="34" charset="0"/>
              <a:buChar char="•"/>
            </a:pPr>
            <a:r>
              <a:rPr lang="en-US" dirty="0"/>
              <a:t>Were P/T disabled from service connection at time of death</a:t>
            </a:r>
          </a:p>
          <a:p>
            <a:pPr>
              <a:buFont typeface="Arial" panose="020B0604020202020204" pitchFamily="34" charset="0"/>
              <a:buChar char="•"/>
            </a:pPr>
            <a:r>
              <a:rPr lang="en-US" dirty="0"/>
              <a:t>Have been listed as MIA or POW for more than 90 days</a:t>
            </a:r>
          </a:p>
          <a:p>
            <a:pPr>
              <a:buFont typeface="Arial" panose="020B0604020202020204" pitchFamily="34" charset="0"/>
              <a:buChar char="•"/>
            </a:pPr>
            <a:r>
              <a:rPr lang="en-US" dirty="0"/>
              <a:t>Available to children and spouse</a:t>
            </a:r>
          </a:p>
          <a:p>
            <a:pPr>
              <a:buFont typeface="Arial" panose="020B0604020202020204" pitchFamily="34" charset="0"/>
              <a:buChar char="•"/>
            </a:pPr>
            <a:r>
              <a:rPr lang="en-US" dirty="0"/>
              <a:t>Children can use it at ages 18-26</a:t>
            </a:r>
          </a:p>
          <a:p>
            <a:pPr>
              <a:buFont typeface="Arial" panose="020B0604020202020204" pitchFamily="34" charset="0"/>
              <a:buChar char="•"/>
            </a:pPr>
            <a:r>
              <a:rPr lang="en-US" dirty="0"/>
              <a:t>Spouse has 10 years from date of eligibility </a:t>
            </a:r>
          </a:p>
          <a:p>
            <a:endParaRPr lang="en-US" dirty="0"/>
          </a:p>
        </p:txBody>
      </p:sp>
      <p:sp>
        <p:nvSpPr>
          <p:cNvPr id="3" name="Slide Number Placeholder 2">
            <a:extLst>
              <a:ext uri="{FF2B5EF4-FFF2-40B4-BE49-F238E27FC236}">
                <a16:creationId xmlns:a16="http://schemas.microsoft.com/office/drawing/2014/main" id="{CFDED525-9A7D-4C5F-AF98-1C2DBBCCF400}"/>
              </a:ext>
            </a:extLst>
          </p:cNvPr>
          <p:cNvSpPr>
            <a:spLocks noGrp="1"/>
          </p:cNvSpPr>
          <p:nvPr>
            <p:ph type="sldNum" sz="quarter" idx="12"/>
          </p:nvPr>
        </p:nvSpPr>
        <p:spPr/>
        <p:txBody>
          <a:bodyPr/>
          <a:lstStyle/>
          <a:p>
            <a:fld id="{6C49B2E3-B9E7-46DF-B01E-118C09E0D237}" type="slidenum">
              <a:rPr lang="en-US" smtClean="0"/>
              <a:t>13</a:t>
            </a:fld>
            <a:endParaRPr lang="en-US"/>
          </a:p>
        </p:txBody>
      </p:sp>
      <p:sp>
        <p:nvSpPr>
          <p:cNvPr id="4" name="Title 3">
            <a:extLst>
              <a:ext uri="{FF2B5EF4-FFF2-40B4-BE49-F238E27FC236}">
                <a16:creationId xmlns:a16="http://schemas.microsoft.com/office/drawing/2014/main" id="{C5687149-C856-4F45-B3F1-49C04FF57A98}"/>
              </a:ext>
            </a:extLst>
          </p:cNvPr>
          <p:cNvSpPr>
            <a:spLocks noGrp="1"/>
          </p:cNvSpPr>
          <p:nvPr>
            <p:ph type="title"/>
          </p:nvPr>
        </p:nvSpPr>
        <p:spPr/>
        <p:txBody>
          <a:bodyPr>
            <a:normAutofit fontScale="90000"/>
          </a:bodyPr>
          <a:lstStyle/>
          <a:p>
            <a:br>
              <a:rPr lang="en-US" sz="3600" dirty="0"/>
            </a:br>
            <a:br>
              <a:rPr lang="en-US" dirty="0"/>
            </a:br>
            <a:endParaRPr lang="en-US" dirty="0"/>
          </a:p>
        </p:txBody>
      </p:sp>
      <p:grpSp>
        <p:nvGrpSpPr>
          <p:cNvPr id="5" name="Group 4">
            <a:extLst>
              <a:ext uri="{FF2B5EF4-FFF2-40B4-BE49-F238E27FC236}">
                <a16:creationId xmlns:a16="http://schemas.microsoft.com/office/drawing/2014/main" id="{D9BBBC95-22EB-4A31-A184-B15F1D6AAA3E}"/>
              </a:ext>
            </a:extLst>
          </p:cNvPr>
          <p:cNvGrpSpPr/>
          <p:nvPr/>
        </p:nvGrpSpPr>
        <p:grpSpPr>
          <a:xfrm>
            <a:off x="341472" y="84931"/>
            <a:ext cx="8305800" cy="1396397"/>
            <a:chOff x="0" y="748"/>
            <a:chExt cx="8305800" cy="1396397"/>
          </a:xfrm>
        </p:grpSpPr>
        <p:sp>
          <p:nvSpPr>
            <p:cNvPr id="6" name="Rectangle: Rounded Corners 5">
              <a:extLst>
                <a:ext uri="{FF2B5EF4-FFF2-40B4-BE49-F238E27FC236}">
                  <a16:creationId xmlns:a16="http://schemas.microsoft.com/office/drawing/2014/main" id="{856AEFC8-C78C-4C33-AC87-F2EC6C45733E}"/>
                </a:ext>
              </a:extLst>
            </p:cNvPr>
            <p:cNvSpPr/>
            <p:nvPr/>
          </p:nvSpPr>
          <p:spPr>
            <a:xfrm>
              <a:off x="0" y="748"/>
              <a:ext cx="8305800" cy="1285171"/>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n-US"/>
            </a:p>
          </p:txBody>
        </p:sp>
        <p:sp>
          <p:nvSpPr>
            <p:cNvPr id="7" name="Rectangle: Rounded Corners 4">
              <a:extLst>
                <a:ext uri="{FF2B5EF4-FFF2-40B4-BE49-F238E27FC236}">
                  <a16:creationId xmlns:a16="http://schemas.microsoft.com/office/drawing/2014/main" id="{D1DD5177-4BFF-4C0F-BB7B-A96C3BFC9D62}"/>
                </a:ext>
              </a:extLst>
            </p:cNvPr>
            <p:cNvSpPr txBox="1"/>
            <p:nvPr/>
          </p:nvSpPr>
          <p:spPr>
            <a:xfrm>
              <a:off x="38100" y="133149"/>
              <a:ext cx="8180326" cy="126399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37160" tIns="137160" rIns="137160" bIns="137160" numCol="1" spcCol="1270" anchor="ctr" anchorCtr="0">
              <a:noAutofit/>
            </a:bodyPr>
            <a:lstStyle/>
            <a:p>
              <a:pPr marL="0" lvl="0" indent="0" algn="ctr" defTabSz="1600200" rtl="0">
                <a:lnSpc>
                  <a:spcPct val="90000"/>
                </a:lnSpc>
                <a:spcBef>
                  <a:spcPct val="0"/>
                </a:spcBef>
                <a:spcAft>
                  <a:spcPct val="35000"/>
                </a:spcAft>
                <a:buNone/>
              </a:pPr>
              <a:endParaRPr lang="en-US" sz="3600" kern="1200" cap="all" baseline="0" dirty="0"/>
            </a:p>
          </p:txBody>
        </p:sp>
      </p:grpSp>
      <p:sp>
        <p:nvSpPr>
          <p:cNvPr id="8" name="Rectangle 7">
            <a:extLst>
              <a:ext uri="{FF2B5EF4-FFF2-40B4-BE49-F238E27FC236}">
                <a16:creationId xmlns:a16="http://schemas.microsoft.com/office/drawing/2014/main" id="{E45973DE-F110-4926-B3B0-A54C563951E6}"/>
              </a:ext>
            </a:extLst>
          </p:cNvPr>
          <p:cNvSpPr/>
          <p:nvPr/>
        </p:nvSpPr>
        <p:spPr>
          <a:xfrm>
            <a:off x="584102" y="217332"/>
            <a:ext cx="7874098" cy="2308324"/>
          </a:xfrm>
          <a:prstGeom prst="rect">
            <a:avLst/>
          </a:prstGeom>
        </p:spPr>
        <p:txBody>
          <a:bodyPr wrap="square">
            <a:spAutoFit/>
          </a:bodyPr>
          <a:lstStyle/>
          <a:p>
            <a:r>
              <a:rPr lang="en-US" sz="3200" dirty="0">
                <a:solidFill>
                  <a:schemeClr val="bg1"/>
                </a:solidFill>
              </a:rPr>
              <a:t>SURVIVORS AND DEPENDENTS EDUCATIONAL ASSISTANT PROGRAM </a:t>
            </a:r>
            <a:endParaRPr lang="en-US" sz="1200" dirty="0">
              <a:solidFill>
                <a:schemeClr val="bg1"/>
              </a:solidFill>
            </a:endParaRPr>
          </a:p>
          <a:p>
            <a:pPr algn="ctr"/>
            <a:r>
              <a:rPr lang="en-US" sz="1200" dirty="0">
                <a:solidFill>
                  <a:schemeClr val="bg1"/>
                </a:solidFill>
              </a:rPr>
              <a:t>(Chapter 35)</a:t>
            </a:r>
          </a:p>
          <a:p>
            <a:endParaRPr lang="en-US" sz="3200" dirty="0">
              <a:solidFill>
                <a:schemeClr val="bg1"/>
              </a:solidFill>
            </a:endParaRPr>
          </a:p>
          <a:p>
            <a:pPr algn="ctr"/>
            <a:endParaRPr lang="en-US" dirty="0">
              <a:solidFill>
                <a:schemeClr val="bg1"/>
              </a:solidFill>
            </a:endParaRPr>
          </a:p>
          <a:p>
            <a:pPr algn="ctr"/>
            <a:endParaRPr lang="en-US" dirty="0">
              <a:solidFill>
                <a:schemeClr val="bg1"/>
              </a:solidFill>
            </a:endParaRPr>
          </a:p>
        </p:txBody>
      </p:sp>
    </p:spTree>
    <p:extLst>
      <p:ext uri="{BB962C8B-B14F-4D97-AF65-F5344CB8AC3E}">
        <p14:creationId xmlns:p14="http://schemas.microsoft.com/office/powerpoint/2010/main" val="10521913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441B595-A71D-4B77-86F4-5A35E9F6DF9F}"/>
              </a:ext>
            </a:extLst>
          </p:cNvPr>
          <p:cNvSpPr>
            <a:spLocks noGrp="1"/>
          </p:cNvSpPr>
          <p:nvPr>
            <p:ph idx="1"/>
          </p:nvPr>
        </p:nvSpPr>
        <p:spPr/>
        <p:txBody>
          <a:bodyPr>
            <a:normAutofit/>
          </a:bodyPr>
          <a:lstStyle/>
          <a:p>
            <a:pPr>
              <a:buFont typeface="Arial" panose="020B0604020202020204" pitchFamily="34" charset="0"/>
              <a:buChar char="•"/>
            </a:pPr>
            <a:r>
              <a:rPr lang="en-US" dirty="0"/>
              <a:t>The new law decreases the amount of entitlement that new eligible individuals will receive under the Survivors’ and Dependents’ Educational Assistance (DEA) program from 45 months to 36 months. This change applies to individuals who first enroll in programs of education after August 1, 2018.  Individuals who first enrolled in a program of education prior to August 1, 2018, would still qualify for a maximum of 45 months of entitlement. </a:t>
            </a:r>
          </a:p>
          <a:p>
            <a:endParaRPr lang="en-US" dirty="0"/>
          </a:p>
        </p:txBody>
      </p:sp>
      <p:sp>
        <p:nvSpPr>
          <p:cNvPr id="3" name="Slide Number Placeholder 2">
            <a:extLst>
              <a:ext uri="{FF2B5EF4-FFF2-40B4-BE49-F238E27FC236}">
                <a16:creationId xmlns:a16="http://schemas.microsoft.com/office/drawing/2014/main" id="{2039B422-8515-43E7-B9A2-A0A1E2CB91CA}"/>
              </a:ext>
            </a:extLst>
          </p:cNvPr>
          <p:cNvSpPr>
            <a:spLocks noGrp="1"/>
          </p:cNvSpPr>
          <p:nvPr>
            <p:ph type="sldNum" sz="quarter" idx="12"/>
          </p:nvPr>
        </p:nvSpPr>
        <p:spPr/>
        <p:txBody>
          <a:bodyPr/>
          <a:lstStyle/>
          <a:p>
            <a:fld id="{6C49B2E3-B9E7-46DF-B01E-118C09E0D237}" type="slidenum">
              <a:rPr lang="en-US" smtClean="0"/>
              <a:t>14</a:t>
            </a:fld>
            <a:endParaRPr lang="en-US"/>
          </a:p>
        </p:txBody>
      </p:sp>
      <p:sp>
        <p:nvSpPr>
          <p:cNvPr id="4" name="Title 3">
            <a:extLst>
              <a:ext uri="{FF2B5EF4-FFF2-40B4-BE49-F238E27FC236}">
                <a16:creationId xmlns:a16="http://schemas.microsoft.com/office/drawing/2014/main" id="{8BB1B803-F795-48A4-90CC-CF3ED9B600CC}"/>
              </a:ext>
            </a:extLst>
          </p:cNvPr>
          <p:cNvSpPr>
            <a:spLocks noGrp="1"/>
          </p:cNvSpPr>
          <p:nvPr>
            <p:ph type="title"/>
          </p:nvPr>
        </p:nvSpPr>
        <p:spPr/>
        <p:txBody>
          <a:bodyPr>
            <a:normAutofit fontScale="90000"/>
          </a:bodyPr>
          <a:lstStyle/>
          <a:p>
            <a:br>
              <a:rPr lang="en-US" sz="3100" dirty="0"/>
            </a:br>
            <a:br>
              <a:rPr lang="en-US" dirty="0"/>
            </a:br>
            <a:endParaRPr lang="en-US" dirty="0"/>
          </a:p>
        </p:txBody>
      </p:sp>
      <p:grpSp>
        <p:nvGrpSpPr>
          <p:cNvPr id="5" name="Group 4">
            <a:extLst>
              <a:ext uri="{FF2B5EF4-FFF2-40B4-BE49-F238E27FC236}">
                <a16:creationId xmlns:a16="http://schemas.microsoft.com/office/drawing/2014/main" id="{7EC5B8E9-BD5A-4A13-83B9-5ED0E0F059EF}"/>
              </a:ext>
            </a:extLst>
          </p:cNvPr>
          <p:cNvGrpSpPr/>
          <p:nvPr/>
        </p:nvGrpSpPr>
        <p:grpSpPr>
          <a:xfrm>
            <a:off x="341472" y="51866"/>
            <a:ext cx="8305800" cy="1292098"/>
            <a:chOff x="0" y="748"/>
            <a:chExt cx="8305800" cy="1292098"/>
          </a:xfrm>
        </p:grpSpPr>
        <p:sp>
          <p:nvSpPr>
            <p:cNvPr id="6" name="Rectangle: Rounded Corners 5">
              <a:extLst>
                <a:ext uri="{FF2B5EF4-FFF2-40B4-BE49-F238E27FC236}">
                  <a16:creationId xmlns:a16="http://schemas.microsoft.com/office/drawing/2014/main" id="{2FFD8035-6DC2-44E1-A9E5-9986363AB92E}"/>
                </a:ext>
              </a:extLst>
            </p:cNvPr>
            <p:cNvSpPr/>
            <p:nvPr/>
          </p:nvSpPr>
          <p:spPr>
            <a:xfrm>
              <a:off x="0" y="748"/>
              <a:ext cx="8305800" cy="1285171"/>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n-US"/>
            </a:p>
          </p:txBody>
        </p:sp>
        <p:sp>
          <p:nvSpPr>
            <p:cNvPr id="7" name="Rectangle: Rounded Corners 4">
              <a:extLst>
                <a:ext uri="{FF2B5EF4-FFF2-40B4-BE49-F238E27FC236}">
                  <a16:creationId xmlns:a16="http://schemas.microsoft.com/office/drawing/2014/main" id="{3BDE9F52-36DC-45EE-9247-539758948574}"/>
                </a:ext>
              </a:extLst>
            </p:cNvPr>
            <p:cNvSpPr txBox="1"/>
            <p:nvPr/>
          </p:nvSpPr>
          <p:spPr>
            <a:xfrm>
              <a:off x="38100" y="133149"/>
              <a:ext cx="8180326" cy="115969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37160" tIns="137160" rIns="137160" bIns="137160" numCol="1" spcCol="1270" anchor="ctr" anchorCtr="0">
              <a:noAutofit/>
            </a:bodyPr>
            <a:lstStyle/>
            <a:p>
              <a:pPr marL="0" lvl="0" indent="0" algn="ctr" defTabSz="1600200" rtl="0">
                <a:lnSpc>
                  <a:spcPct val="90000"/>
                </a:lnSpc>
                <a:spcBef>
                  <a:spcPct val="0"/>
                </a:spcBef>
                <a:spcAft>
                  <a:spcPct val="35000"/>
                </a:spcAft>
                <a:buNone/>
              </a:pPr>
              <a:endParaRPr lang="en-US" sz="3600" kern="1200" cap="all" baseline="0" dirty="0"/>
            </a:p>
          </p:txBody>
        </p:sp>
      </p:grpSp>
      <p:sp>
        <p:nvSpPr>
          <p:cNvPr id="8" name="Rectangle 7">
            <a:extLst>
              <a:ext uri="{FF2B5EF4-FFF2-40B4-BE49-F238E27FC236}">
                <a16:creationId xmlns:a16="http://schemas.microsoft.com/office/drawing/2014/main" id="{49A2B632-A790-46CF-BD2B-A7862572AC29}"/>
              </a:ext>
            </a:extLst>
          </p:cNvPr>
          <p:cNvSpPr/>
          <p:nvPr/>
        </p:nvSpPr>
        <p:spPr>
          <a:xfrm>
            <a:off x="621635" y="290802"/>
            <a:ext cx="7696200" cy="954107"/>
          </a:xfrm>
          <a:prstGeom prst="rect">
            <a:avLst/>
          </a:prstGeom>
        </p:spPr>
        <p:txBody>
          <a:bodyPr wrap="square">
            <a:spAutoFit/>
          </a:bodyPr>
          <a:lstStyle/>
          <a:p>
            <a:r>
              <a:rPr lang="en-US" sz="2800" dirty="0">
                <a:solidFill>
                  <a:schemeClr val="bg1"/>
                </a:solidFill>
              </a:rPr>
              <a:t>CHANGES TO SURVIVORS’ AND DEPENDENTS’ EDUCATIONAL ASSISTANCE </a:t>
            </a:r>
          </a:p>
        </p:txBody>
      </p:sp>
    </p:spTree>
    <p:extLst>
      <p:ext uri="{BB962C8B-B14F-4D97-AF65-F5344CB8AC3E}">
        <p14:creationId xmlns:p14="http://schemas.microsoft.com/office/powerpoint/2010/main" val="17232840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441B595-A71D-4B77-86F4-5A35E9F6DF9F}"/>
              </a:ext>
            </a:extLst>
          </p:cNvPr>
          <p:cNvSpPr>
            <a:spLocks noGrp="1"/>
          </p:cNvSpPr>
          <p:nvPr>
            <p:ph idx="1"/>
          </p:nvPr>
        </p:nvSpPr>
        <p:spPr/>
        <p:txBody>
          <a:bodyPr>
            <a:normAutofit/>
          </a:bodyPr>
          <a:lstStyle/>
          <a:p>
            <a:pPr>
              <a:buFont typeface="Arial" panose="020B0604020202020204" pitchFamily="34" charset="0"/>
              <a:buChar char="•"/>
            </a:pPr>
            <a:r>
              <a:rPr lang="en-US" dirty="0"/>
              <a:t>This law also increases the amount of educational assistance payable for pursuit of institutional courses and institutional courses under the Survivors' and Dependents' Educational Assistance Program. An eligible person will be entitled to a monthly allowance of $1,224 for full-time coursework, $967 for three-quarter time, and $710 for half-time coursework.  The increases would be effective October 1, 2018.</a:t>
            </a:r>
          </a:p>
          <a:p>
            <a:endParaRPr lang="en-US" dirty="0"/>
          </a:p>
        </p:txBody>
      </p:sp>
      <p:sp>
        <p:nvSpPr>
          <p:cNvPr id="3" name="Slide Number Placeholder 2">
            <a:extLst>
              <a:ext uri="{FF2B5EF4-FFF2-40B4-BE49-F238E27FC236}">
                <a16:creationId xmlns:a16="http://schemas.microsoft.com/office/drawing/2014/main" id="{2039B422-8515-43E7-B9A2-A0A1E2CB91CA}"/>
              </a:ext>
            </a:extLst>
          </p:cNvPr>
          <p:cNvSpPr>
            <a:spLocks noGrp="1"/>
          </p:cNvSpPr>
          <p:nvPr>
            <p:ph type="sldNum" sz="quarter" idx="12"/>
          </p:nvPr>
        </p:nvSpPr>
        <p:spPr/>
        <p:txBody>
          <a:bodyPr/>
          <a:lstStyle/>
          <a:p>
            <a:fld id="{6C49B2E3-B9E7-46DF-B01E-118C09E0D237}" type="slidenum">
              <a:rPr lang="en-US" smtClean="0"/>
              <a:t>15</a:t>
            </a:fld>
            <a:endParaRPr lang="en-US"/>
          </a:p>
        </p:txBody>
      </p:sp>
      <p:sp>
        <p:nvSpPr>
          <p:cNvPr id="4" name="Title 3">
            <a:extLst>
              <a:ext uri="{FF2B5EF4-FFF2-40B4-BE49-F238E27FC236}">
                <a16:creationId xmlns:a16="http://schemas.microsoft.com/office/drawing/2014/main" id="{8BB1B803-F795-48A4-90CC-CF3ED9B600CC}"/>
              </a:ext>
            </a:extLst>
          </p:cNvPr>
          <p:cNvSpPr>
            <a:spLocks noGrp="1"/>
          </p:cNvSpPr>
          <p:nvPr>
            <p:ph type="title"/>
          </p:nvPr>
        </p:nvSpPr>
        <p:spPr/>
        <p:txBody>
          <a:bodyPr>
            <a:normAutofit fontScale="90000"/>
          </a:bodyPr>
          <a:lstStyle/>
          <a:p>
            <a:br>
              <a:rPr lang="en-US" sz="3100" dirty="0"/>
            </a:br>
            <a:br>
              <a:rPr lang="en-US" dirty="0"/>
            </a:br>
            <a:endParaRPr lang="en-US" dirty="0"/>
          </a:p>
        </p:txBody>
      </p:sp>
      <p:grpSp>
        <p:nvGrpSpPr>
          <p:cNvPr id="5" name="Group 4">
            <a:extLst>
              <a:ext uri="{FF2B5EF4-FFF2-40B4-BE49-F238E27FC236}">
                <a16:creationId xmlns:a16="http://schemas.microsoft.com/office/drawing/2014/main" id="{7EC5B8E9-BD5A-4A13-83B9-5ED0E0F059EF}"/>
              </a:ext>
            </a:extLst>
          </p:cNvPr>
          <p:cNvGrpSpPr/>
          <p:nvPr/>
        </p:nvGrpSpPr>
        <p:grpSpPr>
          <a:xfrm>
            <a:off x="341472" y="51866"/>
            <a:ext cx="8305800" cy="1292098"/>
            <a:chOff x="0" y="748"/>
            <a:chExt cx="8305800" cy="1292098"/>
          </a:xfrm>
        </p:grpSpPr>
        <p:sp>
          <p:nvSpPr>
            <p:cNvPr id="6" name="Rectangle: Rounded Corners 5">
              <a:extLst>
                <a:ext uri="{FF2B5EF4-FFF2-40B4-BE49-F238E27FC236}">
                  <a16:creationId xmlns:a16="http://schemas.microsoft.com/office/drawing/2014/main" id="{2FFD8035-6DC2-44E1-A9E5-9986363AB92E}"/>
                </a:ext>
              </a:extLst>
            </p:cNvPr>
            <p:cNvSpPr/>
            <p:nvPr/>
          </p:nvSpPr>
          <p:spPr>
            <a:xfrm>
              <a:off x="0" y="748"/>
              <a:ext cx="8305800" cy="1285171"/>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n-US"/>
            </a:p>
          </p:txBody>
        </p:sp>
        <p:sp>
          <p:nvSpPr>
            <p:cNvPr id="7" name="Rectangle: Rounded Corners 4">
              <a:extLst>
                <a:ext uri="{FF2B5EF4-FFF2-40B4-BE49-F238E27FC236}">
                  <a16:creationId xmlns:a16="http://schemas.microsoft.com/office/drawing/2014/main" id="{3BDE9F52-36DC-45EE-9247-539758948574}"/>
                </a:ext>
              </a:extLst>
            </p:cNvPr>
            <p:cNvSpPr txBox="1"/>
            <p:nvPr/>
          </p:nvSpPr>
          <p:spPr>
            <a:xfrm>
              <a:off x="38100" y="133149"/>
              <a:ext cx="8180326" cy="115969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37160" tIns="137160" rIns="137160" bIns="137160" numCol="1" spcCol="1270" anchor="ctr" anchorCtr="0">
              <a:noAutofit/>
            </a:bodyPr>
            <a:lstStyle/>
            <a:p>
              <a:pPr marL="0" lvl="0" indent="0" algn="ctr" defTabSz="1600200" rtl="0">
                <a:lnSpc>
                  <a:spcPct val="90000"/>
                </a:lnSpc>
                <a:spcBef>
                  <a:spcPct val="0"/>
                </a:spcBef>
                <a:spcAft>
                  <a:spcPct val="35000"/>
                </a:spcAft>
                <a:buNone/>
              </a:pPr>
              <a:endParaRPr lang="en-US" sz="3600" kern="1200" cap="all" baseline="0" dirty="0"/>
            </a:p>
          </p:txBody>
        </p:sp>
      </p:grpSp>
      <p:sp>
        <p:nvSpPr>
          <p:cNvPr id="8" name="Rectangle 7">
            <a:extLst>
              <a:ext uri="{FF2B5EF4-FFF2-40B4-BE49-F238E27FC236}">
                <a16:creationId xmlns:a16="http://schemas.microsoft.com/office/drawing/2014/main" id="{49A2B632-A790-46CF-BD2B-A7862572AC29}"/>
              </a:ext>
            </a:extLst>
          </p:cNvPr>
          <p:cNvSpPr/>
          <p:nvPr/>
        </p:nvSpPr>
        <p:spPr>
          <a:xfrm>
            <a:off x="621635" y="290802"/>
            <a:ext cx="7696200" cy="954107"/>
          </a:xfrm>
          <a:prstGeom prst="rect">
            <a:avLst/>
          </a:prstGeom>
        </p:spPr>
        <p:txBody>
          <a:bodyPr wrap="square">
            <a:spAutoFit/>
          </a:bodyPr>
          <a:lstStyle/>
          <a:p>
            <a:r>
              <a:rPr lang="en-US" sz="2800" dirty="0">
                <a:solidFill>
                  <a:schemeClr val="bg1"/>
                </a:solidFill>
              </a:rPr>
              <a:t>CHANGES TO SURVIVORS’ AND DEPENDENTS’ EDUCATIONAL ASSISTANCE  </a:t>
            </a:r>
          </a:p>
        </p:txBody>
      </p:sp>
    </p:spTree>
    <p:extLst>
      <p:ext uri="{BB962C8B-B14F-4D97-AF65-F5344CB8AC3E}">
        <p14:creationId xmlns:p14="http://schemas.microsoft.com/office/powerpoint/2010/main" val="32264608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p:cNvSpPr>
            <a:spLocks noGrp="1"/>
          </p:cNvSpPr>
          <p:nvPr>
            <p:ph idx="1"/>
          </p:nvPr>
        </p:nvSpPr>
        <p:spPr>
          <a:xfrm>
            <a:off x="533400" y="1676400"/>
            <a:ext cx="8229600" cy="4648200"/>
          </a:xfrm>
        </p:spPr>
        <p:txBody>
          <a:bodyPr/>
          <a:lstStyle/>
          <a:p>
            <a:pPr lvl="1" eaLnBrk="1" hangingPunct="1">
              <a:buFont typeface="Arial" panose="020B0604020202020204" pitchFamily="34" charset="0"/>
              <a:buChar char="•"/>
            </a:pPr>
            <a:r>
              <a:rPr lang="en-US" sz="3100" b="1" dirty="0">
                <a:latin typeface="Adobe Garamond Pro Bold" pitchFamily="18" charset="0"/>
              </a:rPr>
              <a:t>Veterans Free Tuition Program at State Universities</a:t>
            </a:r>
          </a:p>
          <a:p>
            <a:pPr lvl="1" eaLnBrk="1" hangingPunct="1">
              <a:buFont typeface="Arial" panose="020B0604020202020204" pitchFamily="34" charset="0"/>
              <a:buChar char="•"/>
            </a:pPr>
            <a:endParaRPr lang="en-US" sz="1500" b="1" dirty="0">
              <a:latin typeface="Adobe Garamond Pro Bold" pitchFamily="18" charset="0"/>
            </a:endParaRPr>
          </a:p>
          <a:p>
            <a:pPr lvl="1" eaLnBrk="1" hangingPunct="1">
              <a:buFont typeface="Arial" panose="020B0604020202020204" pitchFamily="34" charset="0"/>
              <a:buChar char="•"/>
            </a:pPr>
            <a:r>
              <a:rPr lang="en-US" sz="3100" b="1" dirty="0">
                <a:latin typeface="Adobe Garamond Pro Bold" pitchFamily="18" charset="0"/>
              </a:rPr>
              <a:t>Reduced Tuition for SD National Guard Members</a:t>
            </a:r>
          </a:p>
          <a:p>
            <a:pPr lvl="1" eaLnBrk="1" hangingPunct="1">
              <a:buFont typeface="Arial" panose="020B0604020202020204" pitchFamily="34" charset="0"/>
              <a:buChar char="•"/>
            </a:pPr>
            <a:endParaRPr lang="en-US" sz="1500" b="1" dirty="0">
              <a:latin typeface="Adobe Garamond Pro Bold" pitchFamily="18" charset="0"/>
            </a:endParaRPr>
          </a:p>
          <a:p>
            <a:pPr lvl="1" eaLnBrk="1" hangingPunct="1">
              <a:buFont typeface="Arial" panose="020B0604020202020204" pitchFamily="34" charset="0"/>
              <a:buChar char="•"/>
            </a:pPr>
            <a:r>
              <a:rPr lang="en-US" sz="3100" b="1" dirty="0">
                <a:latin typeface="Adobe Garamond Pro Bold" pitchFamily="18" charset="0"/>
              </a:rPr>
              <a:t>Free Tuition for Dependents of National Guardsmen Disabled or Deceased in Line of Duty</a:t>
            </a:r>
          </a:p>
          <a:p>
            <a:pPr eaLnBrk="1" hangingPunct="1"/>
            <a:endParaRPr lang="en-US" sz="3600" dirty="0"/>
          </a:p>
        </p:txBody>
      </p:sp>
      <p:graphicFrame>
        <p:nvGraphicFramePr>
          <p:cNvPr id="2" name="Diagram 1"/>
          <p:cNvGraphicFramePr/>
          <p:nvPr>
            <p:extLst>
              <p:ext uri="{D42A27DB-BD31-4B8C-83A1-F6EECF244321}">
                <p14:modId xmlns:p14="http://schemas.microsoft.com/office/powerpoint/2010/main" val="549024472"/>
              </p:ext>
            </p:extLst>
          </p:nvPr>
        </p:nvGraphicFramePr>
        <p:xfrm>
          <a:off x="457200" y="274638"/>
          <a:ext cx="8229600" cy="1143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p:cNvSpPr>
            <a:spLocks noGrp="1"/>
          </p:cNvSpPr>
          <p:nvPr>
            <p:ph type="sldNum" sz="quarter" idx="12"/>
          </p:nvPr>
        </p:nvSpPr>
        <p:spPr/>
        <p:txBody>
          <a:bodyPr/>
          <a:lstStyle/>
          <a:p>
            <a:fld id="{6C49B2E3-B9E7-46DF-B01E-118C09E0D237}" type="slidenum">
              <a:rPr lang="en-US" smtClean="0"/>
              <a:t>16</a:t>
            </a:fld>
            <a:endParaRPr lang="en-US"/>
          </a:p>
        </p:txBody>
      </p:sp>
    </p:spTree>
    <p:extLst>
      <p:ext uri="{BB962C8B-B14F-4D97-AF65-F5344CB8AC3E}">
        <p14:creationId xmlns:p14="http://schemas.microsoft.com/office/powerpoint/2010/main" val="3751785441"/>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idx="1"/>
          </p:nvPr>
        </p:nvSpPr>
        <p:spPr>
          <a:xfrm>
            <a:off x="533400" y="1371600"/>
            <a:ext cx="8305800" cy="518160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ormAutofit/>
          </a:bodyPr>
          <a:lstStyle/>
          <a:p>
            <a:pPr marL="852488" lvl="1" indent="-342900" defTabSz="1019175" eaLnBrk="1" hangingPunct="1">
              <a:lnSpc>
                <a:spcPct val="150000"/>
              </a:lnSpc>
              <a:buFont typeface="Arial" panose="020B0604020202020204" pitchFamily="34" charset="0"/>
              <a:buChar char="•"/>
            </a:pPr>
            <a:r>
              <a:rPr lang="en-US" sz="2200" b="1" dirty="0">
                <a:latin typeface="Adobe Garamond Pro Bold" pitchFamily="18" charset="0"/>
              </a:rPr>
              <a:t>Discharged under Honorable conditions &amp; a current resident </a:t>
            </a:r>
          </a:p>
          <a:p>
            <a:pPr marL="852488" lvl="1" indent="-342900" defTabSz="1019175" eaLnBrk="1" hangingPunct="1">
              <a:lnSpc>
                <a:spcPct val="150000"/>
              </a:lnSpc>
              <a:buFont typeface="Arial" panose="020B0604020202020204" pitchFamily="34" charset="0"/>
              <a:buChar char="•"/>
            </a:pPr>
            <a:r>
              <a:rPr lang="en-US" sz="2200" b="1" u="sng" dirty="0">
                <a:latin typeface="Adobe Garamond Pro Bold" pitchFamily="18" charset="0"/>
              </a:rPr>
              <a:t>Must have used up all federal entitlements!</a:t>
            </a:r>
          </a:p>
          <a:p>
            <a:pPr marL="852488" lvl="1" indent="-342900" defTabSz="1019175" eaLnBrk="1" hangingPunct="1">
              <a:lnSpc>
                <a:spcPct val="150000"/>
              </a:lnSpc>
              <a:buFont typeface="Arial" panose="020B0604020202020204" pitchFamily="34" charset="0"/>
              <a:buChar char="•"/>
            </a:pPr>
            <a:r>
              <a:rPr lang="en-US" sz="2200" b="1" dirty="0">
                <a:latin typeface="Adobe Garamond Pro Bold" pitchFamily="18" charset="0"/>
              </a:rPr>
              <a:t>Be a veteran per SDCL</a:t>
            </a:r>
          </a:p>
          <a:p>
            <a:pPr marL="1362075" lvl="2" indent="-342900" defTabSz="1019175" eaLnBrk="1" hangingPunct="1">
              <a:spcBef>
                <a:spcPts val="0"/>
              </a:spcBef>
              <a:buFont typeface="Arial" panose="020B0604020202020204" pitchFamily="34" charset="0"/>
              <a:buChar char="•"/>
            </a:pPr>
            <a:r>
              <a:rPr lang="en-US" sz="2200" b="1" dirty="0">
                <a:latin typeface="Adobe Garamond Pro Bold" pitchFamily="18" charset="0"/>
              </a:rPr>
              <a:t>Active Duty after August 2, 1990</a:t>
            </a:r>
          </a:p>
          <a:p>
            <a:pPr marL="1362075" lvl="2" indent="-342900" defTabSz="1019175" eaLnBrk="1" hangingPunct="1">
              <a:spcBef>
                <a:spcPts val="0"/>
              </a:spcBef>
              <a:buFont typeface="Arial" panose="020B0604020202020204" pitchFamily="34" charset="0"/>
              <a:buChar char="•"/>
            </a:pPr>
            <a:r>
              <a:rPr lang="en-US" sz="2200" b="1" dirty="0">
                <a:latin typeface="Adobe Garamond Pro Bold" pitchFamily="18" charset="0"/>
              </a:rPr>
              <a:t>Service connected disability rated at 10% or more disabling</a:t>
            </a:r>
          </a:p>
          <a:p>
            <a:pPr marL="1362075" lvl="2" indent="-342900" defTabSz="1019175" eaLnBrk="1" hangingPunct="1">
              <a:spcBef>
                <a:spcPts val="0"/>
              </a:spcBef>
              <a:buFont typeface="Arial" panose="020B0604020202020204" pitchFamily="34" charset="0"/>
              <a:buChar char="•"/>
            </a:pPr>
            <a:r>
              <a:rPr lang="en-US" sz="2200" b="1" dirty="0">
                <a:latin typeface="Adobe Garamond Pro Bold" pitchFamily="18" charset="0"/>
              </a:rPr>
              <a:t>Awarded Armed Forces Expeditionary Medal or Campaign Service Medal</a:t>
            </a:r>
          </a:p>
          <a:p>
            <a:pPr marL="852488" lvl="1" indent="-342900" defTabSz="1019175" eaLnBrk="1" hangingPunct="1">
              <a:lnSpc>
                <a:spcPct val="150000"/>
              </a:lnSpc>
              <a:buFont typeface="Arial" panose="020B0604020202020204" pitchFamily="34" charset="0"/>
              <a:buChar char="•"/>
            </a:pPr>
            <a:r>
              <a:rPr lang="en-US" sz="2200" b="1" dirty="0">
                <a:latin typeface="Adobe Garamond Pro Bold" pitchFamily="18" charset="0"/>
              </a:rPr>
              <a:t>Are entitled to one month for each month of qualifying service, minimum of 1 year and maximum of 4 years of undergraduate study</a:t>
            </a:r>
          </a:p>
        </p:txBody>
      </p:sp>
      <p:graphicFrame>
        <p:nvGraphicFramePr>
          <p:cNvPr id="3" name="Diagram 2"/>
          <p:cNvGraphicFramePr/>
          <p:nvPr>
            <p:extLst>
              <p:ext uri="{D42A27DB-BD31-4B8C-83A1-F6EECF244321}">
                <p14:modId xmlns:p14="http://schemas.microsoft.com/office/powerpoint/2010/main" val="2540395229"/>
              </p:ext>
            </p:extLst>
          </p:nvPr>
        </p:nvGraphicFramePr>
        <p:xfrm>
          <a:off x="304800" y="228600"/>
          <a:ext cx="8534400" cy="1295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Slide Number Placeholder 1"/>
          <p:cNvSpPr>
            <a:spLocks noGrp="1"/>
          </p:cNvSpPr>
          <p:nvPr>
            <p:ph type="sldNum" sz="quarter" idx="12"/>
          </p:nvPr>
        </p:nvSpPr>
        <p:spPr/>
        <p:txBody>
          <a:bodyPr/>
          <a:lstStyle/>
          <a:p>
            <a:fld id="{6C49B2E3-B9E7-46DF-B01E-118C09E0D237}" type="slidenum">
              <a:rPr lang="en-US" smtClean="0"/>
              <a:t>17</a:t>
            </a:fld>
            <a:endParaRPr lang="en-US"/>
          </a:p>
        </p:txBody>
      </p:sp>
    </p:spTree>
    <p:extLst>
      <p:ext uri="{BB962C8B-B14F-4D97-AF65-F5344CB8AC3E}">
        <p14:creationId xmlns:p14="http://schemas.microsoft.com/office/powerpoint/2010/main" val="850912811"/>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idx="1"/>
          </p:nvPr>
        </p:nvSpPr>
        <p:spPr>
          <a:xfrm>
            <a:off x="457200" y="1676400"/>
            <a:ext cx="8229600" cy="403860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ormAutofit lnSpcReduction="10000"/>
          </a:bodyPr>
          <a:lstStyle/>
          <a:p>
            <a:pPr marL="452438" indent="-342900" defTabSz="1019175">
              <a:lnSpc>
                <a:spcPct val="150000"/>
              </a:lnSpc>
              <a:buFont typeface="Arial" panose="020B0604020202020204" pitchFamily="34" charset="0"/>
              <a:buChar char="•"/>
            </a:pPr>
            <a:r>
              <a:rPr lang="en-US" sz="2400" b="1" dirty="0">
                <a:latin typeface="Adobe Garamond Pro Bold" pitchFamily="18" charset="0"/>
              </a:rPr>
              <a:t>Be a member of SD National Guard Unit throughout each semester or vocational program for which the member applies for benefits</a:t>
            </a:r>
          </a:p>
          <a:p>
            <a:pPr marL="452438" indent="-342900" defTabSz="1019175">
              <a:lnSpc>
                <a:spcPct val="150000"/>
              </a:lnSpc>
              <a:buFont typeface="Arial" panose="020B0604020202020204" pitchFamily="34" charset="0"/>
              <a:buChar char="•"/>
            </a:pPr>
            <a:r>
              <a:rPr lang="en-US" sz="2400" b="1" dirty="0">
                <a:latin typeface="Adobe Garamond Pro Bold" pitchFamily="18" charset="0"/>
              </a:rPr>
              <a:t>90% attendance on scheduled drills and annual training</a:t>
            </a:r>
          </a:p>
          <a:p>
            <a:pPr marL="452438" indent="-342900" defTabSz="1019175">
              <a:lnSpc>
                <a:spcPct val="150000"/>
              </a:lnSpc>
              <a:buFont typeface="Arial" panose="020B0604020202020204" pitchFamily="34" charset="0"/>
              <a:buChar char="•"/>
            </a:pPr>
            <a:r>
              <a:rPr lang="en-US" sz="2400" b="1" dirty="0">
                <a:latin typeface="Adobe Garamond Pro Bold" pitchFamily="18" charset="0"/>
              </a:rPr>
              <a:t>Maintain satisfactory academic progress</a:t>
            </a:r>
          </a:p>
          <a:p>
            <a:pPr marL="452438" indent="-342900" defTabSz="1019175">
              <a:lnSpc>
                <a:spcPct val="150000"/>
              </a:lnSpc>
              <a:buFont typeface="Arial" panose="020B0604020202020204" pitchFamily="34" charset="0"/>
              <a:buChar char="•"/>
            </a:pPr>
            <a:r>
              <a:rPr lang="en-US" sz="2400" b="1" dirty="0">
                <a:latin typeface="Adobe Garamond Pro Bold" pitchFamily="18" charset="0"/>
              </a:rPr>
              <a:t>Graduate and Undergraduate Courses</a:t>
            </a:r>
          </a:p>
          <a:p>
            <a:pPr marL="452438" indent="-342900" defTabSz="1019175">
              <a:lnSpc>
                <a:spcPct val="150000"/>
              </a:lnSpc>
              <a:buFont typeface="Arial" panose="020B0604020202020204" pitchFamily="34" charset="0"/>
              <a:buChar char="•"/>
            </a:pPr>
            <a:r>
              <a:rPr lang="en-US" sz="2400" b="1" dirty="0">
                <a:latin typeface="Adobe Garamond Pro Bold" pitchFamily="18" charset="0"/>
              </a:rPr>
              <a:t>State Supported Schools Only</a:t>
            </a:r>
          </a:p>
          <a:p>
            <a:pPr marL="427038" indent="-317500" defTabSz="1019175">
              <a:lnSpc>
                <a:spcPct val="150000"/>
              </a:lnSpc>
              <a:buFont typeface="Wingdings" pitchFamily="2" charset="2"/>
              <a:buChar char="Ø"/>
            </a:pPr>
            <a:endParaRPr lang="en-US" sz="2400" dirty="0">
              <a:latin typeface="Adobe Garamond Pro Bold" pitchFamily="18" charset="0"/>
            </a:endParaRPr>
          </a:p>
          <a:p>
            <a:pPr marL="509588" lvl="1" indent="0" defTabSz="1019175" eaLnBrk="1" hangingPunct="1">
              <a:lnSpc>
                <a:spcPct val="80000"/>
              </a:lnSpc>
              <a:buNone/>
            </a:pPr>
            <a:endParaRPr lang="en-US" sz="2000" b="1" i="1" dirty="0"/>
          </a:p>
          <a:p>
            <a:pPr marL="382588" indent="-382588" defTabSz="1019175" eaLnBrk="1" hangingPunct="1">
              <a:lnSpc>
                <a:spcPct val="80000"/>
              </a:lnSpc>
            </a:pPr>
            <a:endParaRPr lang="en-US" sz="1800" b="1" dirty="0">
              <a:solidFill>
                <a:srgbClr val="FFFF66"/>
              </a:solidFill>
            </a:endParaRPr>
          </a:p>
        </p:txBody>
      </p:sp>
      <p:graphicFrame>
        <p:nvGraphicFramePr>
          <p:cNvPr id="2" name="Diagram 1"/>
          <p:cNvGraphicFramePr/>
          <p:nvPr>
            <p:extLst>
              <p:ext uri="{D42A27DB-BD31-4B8C-83A1-F6EECF244321}">
                <p14:modId xmlns:p14="http://schemas.microsoft.com/office/powerpoint/2010/main" val="1646130230"/>
              </p:ext>
            </p:extLst>
          </p:nvPr>
        </p:nvGraphicFramePr>
        <p:xfrm>
          <a:off x="457200" y="304800"/>
          <a:ext cx="8229600" cy="1371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p:cNvSpPr>
            <a:spLocks noGrp="1"/>
          </p:cNvSpPr>
          <p:nvPr>
            <p:ph type="sldNum" sz="quarter" idx="12"/>
          </p:nvPr>
        </p:nvSpPr>
        <p:spPr/>
        <p:txBody>
          <a:bodyPr/>
          <a:lstStyle/>
          <a:p>
            <a:fld id="{6C49B2E3-B9E7-46DF-B01E-118C09E0D237}" type="slidenum">
              <a:rPr lang="en-US" smtClean="0"/>
              <a:t>18</a:t>
            </a:fld>
            <a:endParaRPr lang="en-US"/>
          </a:p>
        </p:txBody>
      </p:sp>
    </p:spTree>
    <p:extLst>
      <p:ext uri="{BB962C8B-B14F-4D97-AF65-F5344CB8AC3E}">
        <p14:creationId xmlns:p14="http://schemas.microsoft.com/office/powerpoint/2010/main" val="3069528433"/>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idx="1"/>
          </p:nvPr>
        </p:nvSpPr>
        <p:spPr>
          <a:xfrm>
            <a:off x="609600" y="1600200"/>
            <a:ext cx="8229600" cy="487680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ormAutofit lnSpcReduction="10000"/>
          </a:bodyPr>
          <a:lstStyle/>
          <a:p>
            <a:pPr marL="852488" lvl="1" indent="-342900" defTabSz="1019175" eaLnBrk="1" hangingPunct="1">
              <a:lnSpc>
                <a:spcPct val="150000"/>
              </a:lnSpc>
              <a:buFont typeface="Arial" panose="020B0604020202020204" pitchFamily="34" charset="0"/>
              <a:buChar char="•"/>
            </a:pPr>
            <a:r>
              <a:rPr lang="en-US" sz="2400" b="1" dirty="0">
                <a:latin typeface="Adobe Garamond Pro Bold" pitchFamily="18" charset="0"/>
              </a:rPr>
              <a:t>Children under the age of 25 and spouses that are residents of state</a:t>
            </a:r>
          </a:p>
          <a:p>
            <a:pPr marL="852488" lvl="1" indent="-342900" defTabSz="1019175" eaLnBrk="1" hangingPunct="1">
              <a:lnSpc>
                <a:spcPct val="150000"/>
              </a:lnSpc>
              <a:buFont typeface="Arial" panose="020B0604020202020204" pitchFamily="34" charset="0"/>
              <a:buChar char="•"/>
            </a:pPr>
            <a:r>
              <a:rPr lang="en-US" sz="2400" b="1" dirty="0">
                <a:latin typeface="Adobe Garamond Pro Bold" pitchFamily="18" charset="0"/>
              </a:rPr>
              <a:t>Guard member has died or sustained total disability (P/T) resulting from duty as a member of SD National Guard while on state or federal active duty or authorized training</a:t>
            </a:r>
          </a:p>
          <a:p>
            <a:pPr marL="852488" lvl="1" indent="-342900" defTabSz="1019175" eaLnBrk="1" hangingPunct="1">
              <a:lnSpc>
                <a:spcPct val="150000"/>
              </a:lnSpc>
              <a:buFont typeface="Arial" panose="020B0604020202020204" pitchFamily="34" charset="0"/>
              <a:buChar char="•"/>
            </a:pPr>
            <a:r>
              <a:rPr lang="en-US" sz="2400" b="1" dirty="0">
                <a:latin typeface="Adobe Garamond Pro Bold" pitchFamily="18" charset="0"/>
              </a:rPr>
              <a:t>Entitled to tuition without cost at any state educational institution under the control and management of the Board of Regents</a:t>
            </a:r>
          </a:p>
          <a:p>
            <a:pPr marL="827088" lvl="1" indent="-317500" defTabSz="1019175" eaLnBrk="1" hangingPunct="1">
              <a:lnSpc>
                <a:spcPct val="80000"/>
              </a:lnSpc>
            </a:pPr>
            <a:endParaRPr lang="en-US" sz="2000" b="1" dirty="0">
              <a:solidFill>
                <a:srgbClr val="FFFF66"/>
              </a:solidFill>
            </a:endParaRPr>
          </a:p>
          <a:p>
            <a:pPr marL="382588" indent="-382588" defTabSz="1019175" eaLnBrk="1" hangingPunct="1">
              <a:lnSpc>
                <a:spcPct val="80000"/>
              </a:lnSpc>
            </a:pPr>
            <a:endParaRPr lang="en-US" sz="1800" b="1" dirty="0">
              <a:solidFill>
                <a:srgbClr val="FFFF66"/>
              </a:solidFill>
            </a:endParaRPr>
          </a:p>
        </p:txBody>
      </p:sp>
      <p:graphicFrame>
        <p:nvGraphicFramePr>
          <p:cNvPr id="5" name="Diagram 4"/>
          <p:cNvGraphicFramePr/>
          <p:nvPr>
            <p:extLst>
              <p:ext uri="{D42A27DB-BD31-4B8C-83A1-F6EECF244321}">
                <p14:modId xmlns:p14="http://schemas.microsoft.com/office/powerpoint/2010/main" val="608022830"/>
              </p:ext>
            </p:extLst>
          </p:nvPr>
        </p:nvGraphicFramePr>
        <p:xfrm>
          <a:off x="457200" y="274638"/>
          <a:ext cx="8534400" cy="14017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Slide Number Placeholder 1"/>
          <p:cNvSpPr>
            <a:spLocks noGrp="1"/>
          </p:cNvSpPr>
          <p:nvPr>
            <p:ph type="sldNum" sz="quarter" idx="12"/>
          </p:nvPr>
        </p:nvSpPr>
        <p:spPr/>
        <p:txBody>
          <a:bodyPr/>
          <a:lstStyle/>
          <a:p>
            <a:fld id="{6C49B2E3-B9E7-46DF-B01E-118C09E0D237}" type="slidenum">
              <a:rPr lang="en-US" smtClean="0"/>
              <a:t>19</a:t>
            </a:fld>
            <a:endParaRPr lang="en-US"/>
          </a:p>
        </p:txBody>
      </p:sp>
    </p:spTree>
    <p:extLst>
      <p:ext uri="{BB962C8B-B14F-4D97-AF65-F5344CB8AC3E}">
        <p14:creationId xmlns:p14="http://schemas.microsoft.com/office/powerpoint/2010/main" val="3889720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p:cNvSpPr>
          <p:nvPr>
            <p:ph idx="1"/>
          </p:nvPr>
        </p:nvSpPr>
        <p:spPr>
          <a:xfrm>
            <a:off x="533400" y="1371600"/>
            <a:ext cx="8229600" cy="5486400"/>
          </a:xfrm>
        </p:spPr>
        <p:txBody>
          <a:bodyPr>
            <a:normAutofit/>
          </a:bodyPr>
          <a:lstStyle/>
          <a:p>
            <a:pPr lvl="1" eaLnBrk="1" hangingPunct="1">
              <a:lnSpc>
                <a:spcPct val="90000"/>
              </a:lnSpc>
              <a:buFont typeface="Arial" panose="020B0604020202020204" pitchFamily="34" charset="0"/>
              <a:buChar char="•"/>
            </a:pPr>
            <a:r>
              <a:rPr lang="en-US" sz="2400" b="1" dirty="0">
                <a:latin typeface="Adobe Garamond Pro Bold" pitchFamily="18" charset="0"/>
              </a:rPr>
              <a:t>Approves and Supervises Education Programs</a:t>
            </a:r>
          </a:p>
          <a:p>
            <a:pPr lvl="1" eaLnBrk="1" hangingPunct="1">
              <a:lnSpc>
                <a:spcPct val="90000"/>
              </a:lnSpc>
              <a:buFont typeface="Arial" panose="020B0604020202020204" pitchFamily="34" charset="0"/>
              <a:buChar char="•"/>
            </a:pPr>
            <a:endParaRPr lang="en-US" sz="2400" b="1" dirty="0">
              <a:latin typeface="Adobe Garamond Pro Bold" pitchFamily="18" charset="0"/>
            </a:endParaRPr>
          </a:p>
          <a:p>
            <a:pPr lvl="2" eaLnBrk="1" hangingPunct="1">
              <a:lnSpc>
                <a:spcPct val="90000"/>
              </a:lnSpc>
              <a:buFont typeface="Arial" panose="020B0604020202020204" pitchFamily="34" charset="0"/>
              <a:buChar char="•"/>
            </a:pPr>
            <a:r>
              <a:rPr lang="en-US" sz="2000" b="1" dirty="0">
                <a:latin typeface="Adobe Garamond Pro Bold" pitchFamily="18" charset="0"/>
              </a:rPr>
              <a:t>Colleges, Universities, Technical Schools, Flight Schools, Training Establishments(OJT/APP)</a:t>
            </a:r>
          </a:p>
          <a:p>
            <a:pPr lvl="1" eaLnBrk="1" hangingPunct="1">
              <a:lnSpc>
                <a:spcPct val="90000"/>
              </a:lnSpc>
              <a:buFont typeface="Arial" panose="020B0604020202020204" pitchFamily="34" charset="0"/>
              <a:buChar char="•"/>
            </a:pPr>
            <a:endParaRPr lang="en-US" sz="2000" b="1" dirty="0">
              <a:latin typeface="Adobe Garamond Pro Bold" pitchFamily="18" charset="0"/>
            </a:endParaRPr>
          </a:p>
          <a:p>
            <a:pPr lvl="1" eaLnBrk="1" hangingPunct="1">
              <a:lnSpc>
                <a:spcPct val="90000"/>
              </a:lnSpc>
              <a:buFont typeface="Arial" panose="020B0604020202020204" pitchFamily="34" charset="0"/>
              <a:buChar char="•"/>
            </a:pPr>
            <a:r>
              <a:rPr lang="en-US" sz="2000" b="1" dirty="0">
                <a:latin typeface="Adobe Garamond Pro Bold" pitchFamily="18" charset="0"/>
              </a:rPr>
              <a:t>Liaison</a:t>
            </a:r>
          </a:p>
          <a:p>
            <a:pPr lvl="1" eaLnBrk="1" hangingPunct="1">
              <a:lnSpc>
                <a:spcPct val="90000"/>
              </a:lnSpc>
              <a:buFont typeface="Arial" panose="020B0604020202020204" pitchFamily="34" charset="0"/>
              <a:buChar char="•"/>
            </a:pPr>
            <a:endParaRPr lang="en-US" sz="2000" b="1" dirty="0">
              <a:latin typeface="Adobe Garamond Pro Bold" pitchFamily="18" charset="0"/>
            </a:endParaRPr>
          </a:p>
          <a:p>
            <a:pPr lvl="2" eaLnBrk="1" hangingPunct="1">
              <a:lnSpc>
                <a:spcPct val="90000"/>
              </a:lnSpc>
              <a:buFont typeface="Arial" panose="020B0604020202020204" pitchFamily="34" charset="0"/>
              <a:buChar char="•"/>
            </a:pPr>
            <a:r>
              <a:rPr lang="en-US" sz="2000" b="1" dirty="0">
                <a:latin typeface="Adobe Garamond Pro Bold" pitchFamily="18" charset="0"/>
              </a:rPr>
              <a:t>50 Schools</a:t>
            </a:r>
          </a:p>
          <a:p>
            <a:pPr lvl="2" eaLnBrk="1" hangingPunct="1">
              <a:lnSpc>
                <a:spcPct val="90000"/>
              </a:lnSpc>
              <a:buFont typeface="Arial" panose="020B0604020202020204" pitchFamily="34" charset="0"/>
              <a:buChar char="•"/>
            </a:pPr>
            <a:r>
              <a:rPr lang="en-US" sz="2000" b="1">
                <a:latin typeface="Adobe Garamond Pro Bold" pitchFamily="18" charset="0"/>
              </a:rPr>
              <a:t>300+ </a:t>
            </a:r>
            <a:r>
              <a:rPr lang="en-US" sz="2000" b="1" dirty="0">
                <a:latin typeface="Adobe Garamond Pro Bold" pitchFamily="18" charset="0"/>
              </a:rPr>
              <a:t>Training Establishments </a:t>
            </a:r>
          </a:p>
          <a:p>
            <a:pPr lvl="1" eaLnBrk="1" hangingPunct="1">
              <a:lnSpc>
                <a:spcPct val="90000"/>
              </a:lnSpc>
              <a:buFont typeface="Arial" panose="020B0604020202020204" pitchFamily="34" charset="0"/>
              <a:buChar char="•"/>
            </a:pPr>
            <a:endParaRPr lang="en-US" sz="2000" b="1" dirty="0">
              <a:latin typeface="Adobe Garamond Pro Bold" pitchFamily="18" charset="0"/>
            </a:endParaRPr>
          </a:p>
          <a:p>
            <a:pPr lvl="1" eaLnBrk="1" hangingPunct="1">
              <a:lnSpc>
                <a:spcPct val="90000"/>
              </a:lnSpc>
              <a:buFont typeface="Arial" panose="020B0604020202020204" pitchFamily="34" charset="0"/>
              <a:buChar char="•"/>
            </a:pPr>
            <a:r>
              <a:rPr lang="en-US" sz="2000" b="1" dirty="0">
                <a:latin typeface="Adobe Garamond Pro Bold" pitchFamily="18" charset="0"/>
              </a:rPr>
              <a:t>Outreach</a:t>
            </a:r>
          </a:p>
          <a:p>
            <a:pPr lvl="1" eaLnBrk="1" hangingPunct="1">
              <a:lnSpc>
                <a:spcPct val="90000"/>
              </a:lnSpc>
              <a:buFont typeface="Arial" panose="020B0604020202020204" pitchFamily="34" charset="0"/>
              <a:buChar char="•"/>
            </a:pPr>
            <a:endParaRPr lang="en-US" sz="2000" b="1" dirty="0">
              <a:latin typeface="Adobe Garamond Pro Bold" pitchFamily="18" charset="0"/>
            </a:endParaRPr>
          </a:p>
          <a:p>
            <a:pPr lvl="2" eaLnBrk="1" hangingPunct="1">
              <a:lnSpc>
                <a:spcPct val="90000"/>
              </a:lnSpc>
              <a:buFont typeface="Arial" panose="020B0604020202020204" pitchFamily="34" charset="0"/>
              <a:buChar char="•"/>
            </a:pPr>
            <a:r>
              <a:rPr lang="en-US" sz="2000" b="1" dirty="0">
                <a:latin typeface="Adobe Garamond Pro Bold" pitchFamily="18" charset="0"/>
              </a:rPr>
              <a:t>Promote VA Educational Programs</a:t>
            </a:r>
          </a:p>
          <a:p>
            <a:pPr lvl="2" eaLnBrk="1" hangingPunct="1">
              <a:lnSpc>
                <a:spcPct val="90000"/>
              </a:lnSpc>
              <a:buFont typeface="Arial" panose="020B0604020202020204" pitchFamily="34" charset="0"/>
              <a:buChar char="•"/>
            </a:pPr>
            <a:r>
              <a:rPr lang="en-US" sz="2000" b="1" dirty="0">
                <a:latin typeface="Adobe Garamond Pro Bold" pitchFamily="18" charset="0"/>
              </a:rPr>
              <a:t>Job Fairs</a:t>
            </a:r>
          </a:p>
          <a:p>
            <a:pPr marL="630936" lvl="2" indent="0" eaLnBrk="1" hangingPunct="1">
              <a:lnSpc>
                <a:spcPct val="90000"/>
              </a:lnSpc>
              <a:buNone/>
            </a:pPr>
            <a:endParaRPr lang="en-US" sz="2000" dirty="0">
              <a:latin typeface="Adobe Garamond Pro Bold" pitchFamily="18" charset="0"/>
            </a:endParaRPr>
          </a:p>
        </p:txBody>
      </p:sp>
      <p:graphicFrame>
        <p:nvGraphicFramePr>
          <p:cNvPr id="2" name="Diagram 1"/>
          <p:cNvGraphicFramePr/>
          <p:nvPr>
            <p:extLst>
              <p:ext uri="{D42A27DB-BD31-4B8C-83A1-F6EECF244321}">
                <p14:modId xmlns:p14="http://schemas.microsoft.com/office/powerpoint/2010/main" val="1481418577"/>
              </p:ext>
            </p:extLst>
          </p:nvPr>
        </p:nvGraphicFramePr>
        <p:xfrm>
          <a:off x="457200" y="228600"/>
          <a:ext cx="8229600" cy="11890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p:cNvSpPr>
            <a:spLocks noGrp="1"/>
          </p:cNvSpPr>
          <p:nvPr>
            <p:ph type="sldNum" sz="quarter" idx="12"/>
          </p:nvPr>
        </p:nvSpPr>
        <p:spPr/>
        <p:txBody>
          <a:bodyPr/>
          <a:lstStyle/>
          <a:p>
            <a:fld id="{6C49B2E3-B9E7-46DF-B01E-118C09E0D237}" type="slidenum">
              <a:rPr lang="en-US" smtClean="0"/>
              <a:t>2</a:t>
            </a:fld>
            <a:endParaRPr lang="en-US"/>
          </a:p>
        </p:txBody>
      </p:sp>
    </p:spTree>
    <p:extLst>
      <p:ext uri="{BB962C8B-B14F-4D97-AF65-F5344CB8AC3E}">
        <p14:creationId xmlns:p14="http://schemas.microsoft.com/office/powerpoint/2010/main" val="1812593989"/>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graphicFrame>
        <p:nvGraphicFramePr>
          <p:cNvPr id="4" name="Diagram 3"/>
          <p:cNvGraphicFramePr/>
          <p:nvPr>
            <p:extLst>
              <p:ext uri="{D42A27DB-BD31-4B8C-83A1-F6EECF244321}">
                <p14:modId xmlns:p14="http://schemas.microsoft.com/office/powerpoint/2010/main" val="460104408"/>
              </p:ext>
            </p:extLst>
          </p:nvPr>
        </p:nvGraphicFramePr>
        <p:xfrm>
          <a:off x="685800" y="1143000"/>
          <a:ext cx="6858000" cy="2362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Slide Number Placeholder 1"/>
          <p:cNvSpPr>
            <a:spLocks noGrp="1"/>
          </p:cNvSpPr>
          <p:nvPr>
            <p:ph type="sldNum" sz="quarter" idx="12"/>
          </p:nvPr>
        </p:nvSpPr>
        <p:spPr/>
        <p:txBody>
          <a:bodyPr/>
          <a:lstStyle/>
          <a:p>
            <a:fld id="{6C49B2E3-B9E7-46DF-B01E-118C09E0D237}" type="slidenum">
              <a:rPr lang="en-US" smtClean="0"/>
              <a:t>20</a:t>
            </a:fld>
            <a:endParaRPr lang="en-US"/>
          </a:p>
        </p:txBody>
      </p:sp>
    </p:spTree>
    <p:extLst>
      <p:ext uri="{BB962C8B-B14F-4D97-AF65-F5344CB8AC3E}">
        <p14:creationId xmlns:p14="http://schemas.microsoft.com/office/powerpoint/2010/main" val="1145665750"/>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idx="1"/>
          </p:nvPr>
        </p:nvSpPr>
        <p:spPr>
          <a:xfrm>
            <a:off x="381000" y="1600200"/>
            <a:ext cx="8610600" cy="487680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ormAutofit/>
          </a:bodyPr>
          <a:lstStyle/>
          <a:p>
            <a:pPr marL="827088" lvl="1" indent="-317500" defTabSz="1019175" eaLnBrk="1" hangingPunct="1">
              <a:lnSpc>
                <a:spcPct val="80000"/>
              </a:lnSpc>
            </a:pPr>
            <a:endParaRPr lang="en-US" sz="2000" b="1" dirty="0">
              <a:solidFill>
                <a:srgbClr val="FFFF66"/>
              </a:solidFill>
            </a:endParaRPr>
          </a:p>
          <a:p>
            <a:pPr marL="382588" indent="-382588" defTabSz="1019175" eaLnBrk="1" hangingPunct="1">
              <a:lnSpc>
                <a:spcPct val="80000"/>
              </a:lnSpc>
            </a:pPr>
            <a:r>
              <a:rPr lang="en-US" sz="3200" dirty="0"/>
              <a:t>Entry Level Position</a:t>
            </a:r>
          </a:p>
          <a:p>
            <a:pPr marL="382588" indent="-382588" defTabSz="1019175" eaLnBrk="1" hangingPunct="1">
              <a:lnSpc>
                <a:spcPct val="80000"/>
              </a:lnSpc>
            </a:pPr>
            <a:r>
              <a:rPr lang="en-US" sz="3200" dirty="0"/>
              <a:t>Paid by Salary(not 100% commission)</a:t>
            </a:r>
          </a:p>
          <a:p>
            <a:pPr marL="382588" indent="-382588" defTabSz="1019175" eaLnBrk="1" hangingPunct="1">
              <a:lnSpc>
                <a:spcPct val="80000"/>
              </a:lnSpc>
            </a:pPr>
            <a:r>
              <a:rPr lang="en-US" sz="3200" dirty="0"/>
              <a:t>Under Direct Supervision</a:t>
            </a:r>
          </a:p>
          <a:p>
            <a:pPr marL="382588" indent="-382588" defTabSz="1019175" eaLnBrk="1" hangingPunct="1">
              <a:lnSpc>
                <a:spcPct val="80000"/>
              </a:lnSpc>
            </a:pPr>
            <a:r>
              <a:rPr lang="en-US" sz="3200" dirty="0"/>
              <a:t>Full-Time, Permanent Position</a:t>
            </a:r>
          </a:p>
          <a:p>
            <a:pPr marL="382588" indent="-382588" defTabSz="1019175" eaLnBrk="1" hangingPunct="1">
              <a:lnSpc>
                <a:spcPct val="80000"/>
              </a:lnSpc>
            </a:pPr>
            <a:r>
              <a:rPr lang="en-US" sz="3200" dirty="0"/>
              <a:t>One Wage Increase if Private Entity</a:t>
            </a:r>
          </a:p>
          <a:p>
            <a:pPr marL="382588" indent="-382588" defTabSz="1019175" eaLnBrk="1" hangingPunct="1">
              <a:lnSpc>
                <a:spcPct val="80000"/>
              </a:lnSpc>
            </a:pPr>
            <a:r>
              <a:rPr lang="en-US" sz="3200" dirty="0"/>
              <a:t>Must Have GI Bill Eligibility(any chapter)</a:t>
            </a:r>
          </a:p>
          <a:p>
            <a:pPr marL="382588" indent="-382588" defTabSz="1019175" eaLnBrk="1" hangingPunct="1">
              <a:lnSpc>
                <a:spcPct val="80000"/>
              </a:lnSpc>
            </a:pPr>
            <a:r>
              <a:rPr lang="en-US" sz="3200" dirty="0"/>
              <a:t>Usually Within First Couple Years of Employment-Only Retro Pay 1 Year</a:t>
            </a:r>
          </a:p>
          <a:p>
            <a:pPr marL="382588" indent="-382588" defTabSz="1019175" eaLnBrk="1" hangingPunct="1">
              <a:lnSpc>
                <a:spcPct val="80000"/>
              </a:lnSpc>
            </a:pPr>
            <a:r>
              <a:rPr lang="en-US" sz="3200" dirty="0"/>
              <a:t>SAA Approves/Inspects All Programs Except Federal</a:t>
            </a:r>
          </a:p>
        </p:txBody>
      </p:sp>
      <p:graphicFrame>
        <p:nvGraphicFramePr>
          <p:cNvPr id="5" name="Diagram 4"/>
          <p:cNvGraphicFramePr/>
          <p:nvPr>
            <p:extLst>
              <p:ext uri="{D42A27DB-BD31-4B8C-83A1-F6EECF244321}">
                <p14:modId xmlns:p14="http://schemas.microsoft.com/office/powerpoint/2010/main" val="1720348674"/>
              </p:ext>
            </p:extLst>
          </p:nvPr>
        </p:nvGraphicFramePr>
        <p:xfrm>
          <a:off x="457200" y="274638"/>
          <a:ext cx="8229600" cy="14017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Slide Number Placeholder 1"/>
          <p:cNvSpPr>
            <a:spLocks noGrp="1"/>
          </p:cNvSpPr>
          <p:nvPr>
            <p:ph type="sldNum" sz="quarter" idx="12"/>
          </p:nvPr>
        </p:nvSpPr>
        <p:spPr/>
        <p:txBody>
          <a:bodyPr/>
          <a:lstStyle/>
          <a:p>
            <a:fld id="{6C49B2E3-B9E7-46DF-B01E-118C09E0D237}" type="slidenum">
              <a:rPr lang="en-US" smtClean="0"/>
              <a:t>21</a:t>
            </a:fld>
            <a:endParaRPr lang="en-US"/>
          </a:p>
        </p:txBody>
      </p:sp>
    </p:spTree>
    <p:extLst>
      <p:ext uri="{BB962C8B-B14F-4D97-AF65-F5344CB8AC3E}">
        <p14:creationId xmlns:p14="http://schemas.microsoft.com/office/powerpoint/2010/main" val="30838503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8131" name="Rectangle 3"/>
          <p:cNvSpPr>
            <a:spLocks noGrp="1"/>
          </p:cNvSpPr>
          <p:nvPr>
            <p:ph sz="half" idx="1"/>
          </p:nvPr>
        </p:nvSpPr>
        <p:spPr>
          <a:xfrm>
            <a:off x="381000" y="1752600"/>
            <a:ext cx="4267200" cy="4081272"/>
          </a:xfrm>
        </p:spPr>
        <p:style>
          <a:lnRef idx="2">
            <a:schemeClr val="accent1"/>
          </a:lnRef>
          <a:fillRef idx="1">
            <a:schemeClr val="lt1"/>
          </a:fillRef>
          <a:effectRef idx="0">
            <a:schemeClr val="accent1"/>
          </a:effectRef>
          <a:fontRef idx="minor">
            <a:schemeClr val="dk1"/>
          </a:fontRef>
        </p:style>
        <p:txBody>
          <a:bodyPr>
            <a:normAutofit/>
          </a:bodyPr>
          <a:lstStyle/>
          <a:p>
            <a:pPr eaLnBrk="1" hangingPunct="1">
              <a:lnSpc>
                <a:spcPct val="80000"/>
              </a:lnSpc>
            </a:pPr>
            <a:r>
              <a:rPr lang="en-US" sz="2400" dirty="0">
                <a:latin typeface="Adobe Garamond Pro Bold" pitchFamily="18" charset="0"/>
              </a:rPr>
              <a:t>Police Officer</a:t>
            </a:r>
          </a:p>
          <a:p>
            <a:pPr eaLnBrk="1" hangingPunct="1">
              <a:lnSpc>
                <a:spcPct val="80000"/>
              </a:lnSpc>
            </a:pPr>
            <a:r>
              <a:rPr lang="en-US" sz="2400" dirty="0">
                <a:latin typeface="Adobe Garamond Pro Bold" pitchFamily="18" charset="0"/>
              </a:rPr>
              <a:t>Highway </a:t>
            </a:r>
            <a:r>
              <a:rPr lang="en-US" sz="2400" dirty="0" err="1">
                <a:latin typeface="Adobe Garamond Pro Bold" pitchFamily="18" charset="0"/>
              </a:rPr>
              <a:t>Maint</a:t>
            </a:r>
            <a:r>
              <a:rPr lang="en-US" sz="2400" dirty="0">
                <a:latin typeface="Adobe Garamond Pro Bold" pitchFamily="18" charset="0"/>
              </a:rPr>
              <a:t> Worker</a:t>
            </a:r>
          </a:p>
          <a:p>
            <a:pPr eaLnBrk="1" hangingPunct="1">
              <a:lnSpc>
                <a:spcPct val="80000"/>
              </a:lnSpc>
            </a:pPr>
            <a:r>
              <a:rPr lang="en-US" sz="2400" dirty="0">
                <a:latin typeface="Adobe Garamond Pro Bold" pitchFamily="18" charset="0"/>
              </a:rPr>
              <a:t>Correctional Officer</a:t>
            </a:r>
          </a:p>
          <a:p>
            <a:pPr eaLnBrk="1" hangingPunct="1">
              <a:lnSpc>
                <a:spcPct val="80000"/>
              </a:lnSpc>
            </a:pPr>
            <a:r>
              <a:rPr lang="en-US" sz="2400" dirty="0">
                <a:latin typeface="Adobe Garamond Pro Bold" pitchFamily="18" charset="0"/>
              </a:rPr>
              <a:t>Heavy Equipment Operator</a:t>
            </a:r>
          </a:p>
          <a:p>
            <a:pPr eaLnBrk="1" hangingPunct="1">
              <a:lnSpc>
                <a:spcPct val="80000"/>
              </a:lnSpc>
            </a:pPr>
            <a:r>
              <a:rPr lang="en-US" sz="2400" dirty="0">
                <a:latin typeface="Adobe Garamond Pro Bold" pitchFamily="18" charset="0"/>
              </a:rPr>
              <a:t>Loan Officer</a:t>
            </a:r>
          </a:p>
          <a:p>
            <a:pPr eaLnBrk="1" hangingPunct="1">
              <a:lnSpc>
                <a:spcPct val="80000"/>
              </a:lnSpc>
            </a:pPr>
            <a:r>
              <a:rPr lang="en-US" sz="2400" dirty="0">
                <a:latin typeface="Adobe Garamond Pro Bold" pitchFamily="18" charset="0"/>
              </a:rPr>
              <a:t>Veterans Benefits Rep</a:t>
            </a:r>
          </a:p>
          <a:p>
            <a:pPr eaLnBrk="1" hangingPunct="1">
              <a:lnSpc>
                <a:spcPct val="80000"/>
              </a:lnSpc>
            </a:pPr>
            <a:r>
              <a:rPr lang="en-US" sz="2400" dirty="0">
                <a:latin typeface="Adobe Garamond Pro Bold" pitchFamily="18" charset="0"/>
              </a:rPr>
              <a:t>Special Agent</a:t>
            </a:r>
          </a:p>
          <a:p>
            <a:pPr eaLnBrk="1" hangingPunct="1">
              <a:lnSpc>
                <a:spcPct val="80000"/>
              </a:lnSpc>
            </a:pPr>
            <a:r>
              <a:rPr lang="en-US" sz="2400" dirty="0">
                <a:latin typeface="Adobe Garamond Pro Bold" pitchFamily="18" charset="0"/>
              </a:rPr>
              <a:t>Parts Technician</a:t>
            </a:r>
          </a:p>
          <a:p>
            <a:pPr eaLnBrk="1" hangingPunct="1">
              <a:lnSpc>
                <a:spcPct val="80000"/>
              </a:lnSpc>
            </a:pPr>
            <a:r>
              <a:rPr lang="en-US" sz="2400" dirty="0">
                <a:latin typeface="Adobe Garamond Pro Bold" pitchFamily="18" charset="0"/>
              </a:rPr>
              <a:t>Agriculture Equipment Operator(Farmer)</a:t>
            </a:r>
          </a:p>
        </p:txBody>
      </p:sp>
      <p:sp>
        <p:nvSpPr>
          <p:cNvPr id="48132" name="Rectangle 4"/>
          <p:cNvSpPr>
            <a:spLocks noGrp="1"/>
          </p:cNvSpPr>
          <p:nvPr>
            <p:ph sz="half" idx="2"/>
          </p:nvPr>
        </p:nvSpPr>
        <p:spPr>
          <a:xfrm>
            <a:off x="4724400" y="1752600"/>
            <a:ext cx="4114800" cy="4081272"/>
          </a:xfrm>
        </p:spPr>
        <p:style>
          <a:lnRef idx="2">
            <a:schemeClr val="accent1"/>
          </a:lnRef>
          <a:fillRef idx="1">
            <a:schemeClr val="lt1"/>
          </a:fillRef>
          <a:effectRef idx="0">
            <a:schemeClr val="accent1"/>
          </a:effectRef>
          <a:fontRef idx="minor">
            <a:schemeClr val="dk1"/>
          </a:fontRef>
        </p:style>
        <p:txBody>
          <a:bodyPr>
            <a:normAutofit/>
          </a:bodyPr>
          <a:lstStyle/>
          <a:p>
            <a:pPr eaLnBrk="1" hangingPunct="1">
              <a:lnSpc>
                <a:spcPct val="80000"/>
              </a:lnSpc>
            </a:pPr>
            <a:r>
              <a:rPr lang="en-US" sz="2400" dirty="0">
                <a:latin typeface="Adobe Garamond Pro Bold" pitchFamily="18" charset="0"/>
              </a:rPr>
              <a:t>Youth Counselor</a:t>
            </a:r>
          </a:p>
          <a:p>
            <a:pPr eaLnBrk="1" hangingPunct="1">
              <a:lnSpc>
                <a:spcPct val="80000"/>
              </a:lnSpc>
            </a:pPr>
            <a:r>
              <a:rPr lang="en-US" sz="2400" dirty="0">
                <a:latin typeface="Adobe Garamond Pro Bold" pitchFamily="18" charset="0"/>
              </a:rPr>
              <a:t>Wellness Instructor</a:t>
            </a:r>
          </a:p>
          <a:p>
            <a:pPr eaLnBrk="1" hangingPunct="1">
              <a:lnSpc>
                <a:spcPct val="80000"/>
              </a:lnSpc>
            </a:pPr>
            <a:r>
              <a:rPr lang="en-US" sz="2400" dirty="0">
                <a:latin typeface="Adobe Garamond Pro Bold" pitchFamily="18" charset="0"/>
              </a:rPr>
              <a:t>Auditor</a:t>
            </a:r>
          </a:p>
          <a:p>
            <a:pPr eaLnBrk="1" hangingPunct="1">
              <a:lnSpc>
                <a:spcPct val="80000"/>
              </a:lnSpc>
            </a:pPr>
            <a:r>
              <a:rPr lang="en-US" sz="2400" dirty="0">
                <a:latin typeface="Adobe Garamond Pro Bold" pitchFamily="18" charset="0"/>
              </a:rPr>
              <a:t>Supply Technician</a:t>
            </a:r>
          </a:p>
          <a:p>
            <a:pPr eaLnBrk="1" hangingPunct="1">
              <a:lnSpc>
                <a:spcPct val="80000"/>
              </a:lnSpc>
            </a:pPr>
            <a:r>
              <a:rPr lang="en-US" sz="2400" dirty="0">
                <a:latin typeface="Adobe Garamond Pro Bold" pitchFamily="18" charset="0"/>
              </a:rPr>
              <a:t>Chef</a:t>
            </a:r>
          </a:p>
          <a:p>
            <a:pPr eaLnBrk="1" hangingPunct="1">
              <a:lnSpc>
                <a:spcPct val="80000"/>
              </a:lnSpc>
            </a:pPr>
            <a:r>
              <a:rPr lang="en-US" sz="2400" dirty="0">
                <a:latin typeface="Adobe Garamond Pro Bold" pitchFamily="18" charset="0"/>
              </a:rPr>
              <a:t>Shop Technician</a:t>
            </a:r>
          </a:p>
          <a:p>
            <a:pPr eaLnBrk="1" hangingPunct="1">
              <a:lnSpc>
                <a:spcPct val="80000"/>
              </a:lnSpc>
            </a:pPr>
            <a:r>
              <a:rPr lang="en-US" sz="2400" dirty="0">
                <a:latin typeface="Adobe Garamond Pro Bold" pitchFamily="18" charset="0"/>
              </a:rPr>
              <a:t>Employment Representative</a:t>
            </a:r>
          </a:p>
          <a:p>
            <a:pPr eaLnBrk="1" hangingPunct="1">
              <a:lnSpc>
                <a:spcPct val="80000"/>
              </a:lnSpc>
            </a:pPr>
            <a:r>
              <a:rPr lang="en-US" sz="2400" dirty="0">
                <a:latin typeface="Adobe Garamond Pro Bold" pitchFamily="18" charset="0"/>
              </a:rPr>
              <a:t>Highway Patrol Trooper</a:t>
            </a:r>
          </a:p>
          <a:p>
            <a:pPr eaLnBrk="1" hangingPunct="1">
              <a:lnSpc>
                <a:spcPct val="80000"/>
              </a:lnSpc>
            </a:pPr>
            <a:r>
              <a:rPr lang="en-US" sz="2400" dirty="0">
                <a:latin typeface="Adobe Garamond Pro Bold" pitchFamily="18" charset="0"/>
              </a:rPr>
              <a:t>Deputy Sheriff</a:t>
            </a:r>
          </a:p>
          <a:p>
            <a:pPr eaLnBrk="1" hangingPunct="1">
              <a:lnSpc>
                <a:spcPct val="80000"/>
              </a:lnSpc>
            </a:pPr>
            <a:r>
              <a:rPr lang="en-US" sz="2400" dirty="0">
                <a:latin typeface="Adobe Garamond Pro Bold" pitchFamily="18" charset="0"/>
              </a:rPr>
              <a:t>Truck Driver</a:t>
            </a:r>
          </a:p>
        </p:txBody>
      </p:sp>
      <p:graphicFrame>
        <p:nvGraphicFramePr>
          <p:cNvPr id="4" name="Diagram 3"/>
          <p:cNvGraphicFramePr/>
          <p:nvPr>
            <p:extLst>
              <p:ext uri="{D42A27DB-BD31-4B8C-83A1-F6EECF244321}">
                <p14:modId xmlns:p14="http://schemas.microsoft.com/office/powerpoint/2010/main" val="3552492850"/>
              </p:ext>
            </p:extLst>
          </p:nvPr>
        </p:nvGraphicFramePr>
        <p:xfrm>
          <a:off x="457200" y="228600"/>
          <a:ext cx="8229600" cy="1143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Slide Number Placeholder 1"/>
          <p:cNvSpPr>
            <a:spLocks noGrp="1"/>
          </p:cNvSpPr>
          <p:nvPr>
            <p:ph type="sldNum" sz="quarter" idx="12"/>
          </p:nvPr>
        </p:nvSpPr>
        <p:spPr/>
        <p:txBody>
          <a:bodyPr/>
          <a:lstStyle/>
          <a:p>
            <a:fld id="{6C49B2E3-B9E7-46DF-B01E-118C09E0D237}" type="slidenum">
              <a:rPr lang="en-US" smtClean="0"/>
              <a:t>22</a:t>
            </a:fld>
            <a:endParaRPr lang="en-US"/>
          </a:p>
        </p:txBody>
      </p:sp>
    </p:spTree>
    <p:extLst>
      <p:ext uri="{BB962C8B-B14F-4D97-AF65-F5344CB8AC3E}">
        <p14:creationId xmlns:p14="http://schemas.microsoft.com/office/powerpoint/2010/main" val="126347568"/>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7107" name="Rectangle 3"/>
          <p:cNvSpPr>
            <a:spLocks noGrp="1"/>
          </p:cNvSpPr>
          <p:nvPr>
            <p:ph sz="half" idx="1"/>
          </p:nvPr>
        </p:nvSpPr>
        <p:spPr>
          <a:xfrm>
            <a:off x="381000" y="1676400"/>
            <a:ext cx="4038600" cy="4648200"/>
          </a:xfrm>
        </p:spPr>
        <p:style>
          <a:lnRef idx="2">
            <a:schemeClr val="accent1"/>
          </a:lnRef>
          <a:fillRef idx="1">
            <a:schemeClr val="lt1"/>
          </a:fillRef>
          <a:effectRef idx="0">
            <a:schemeClr val="accent1"/>
          </a:effectRef>
          <a:fontRef idx="minor">
            <a:schemeClr val="dk1"/>
          </a:fontRef>
        </p:style>
        <p:txBody>
          <a:bodyPr/>
          <a:lstStyle/>
          <a:p>
            <a:pPr eaLnBrk="1" hangingPunct="1">
              <a:lnSpc>
                <a:spcPct val="90000"/>
              </a:lnSpc>
            </a:pPr>
            <a:r>
              <a:rPr lang="en-US" sz="2400" dirty="0">
                <a:latin typeface="Adobe Garamond Pro Bold" pitchFamily="18" charset="0"/>
              </a:rPr>
              <a:t>Fire Fighter/Medic</a:t>
            </a:r>
          </a:p>
          <a:p>
            <a:pPr eaLnBrk="1" hangingPunct="1">
              <a:lnSpc>
                <a:spcPct val="90000"/>
              </a:lnSpc>
            </a:pPr>
            <a:r>
              <a:rPr lang="en-US" sz="2400" dirty="0">
                <a:latin typeface="Adobe Garamond Pro Bold" pitchFamily="18" charset="0"/>
              </a:rPr>
              <a:t>Water Treatment Plant Operator</a:t>
            </a:r>
          </a:p>
          <a:p>
            <a:pPr eaLnBrk="1" hangingPunct="1">
              <a:lnSpc>
                <a:spcPct val="90000"/>
              </a:lnSpc>
            </a:pPr>
            <a:r>
              <a:rPr lang="en-US" sz="2400" dirty="0">
                <a:latin typeface="Adobe Garamond Pro Bold" pitchFamily="18" charset="0"/>
              </a:rPr>
              <a:t>Electrician</a:t>
            </a:r>
          </a:p>
          <a:p>
            <a:pPr eaLnBrk="1" hangingPunct="1">
              <a:lnSpc>
                <a:spcPct val="90000"/>
              </a:lnSpc>
            </a:pPr>
            <a:r>
              <a:rPr lang="en-US" sz="2400" dirty="0">
                <a:latin typeface="Adobe Garamond Pro Bold" pitchFamily="18" charset="0"/>
              </a:rPr>
              <a:t>Line Repairer</a:t>
            </a:r>
          </a:p>
          <a:p>
            <a:pPr eaLnBrk="1" hangingPunct="1">
              <a:lnSpc>
                <a:spcPct val="90000"/>
              </a:lnSpc>
            </a:pPr>
            <a:r>
              <a:rPr lang="en-US" sz="2400" dirty="0">
                <a:latin typeface="Adobe Garamond Pro Bold" pitchFamily="18" charset="0"/>
              </a:rPr>
              <a:t>Carpenter</a:t>
            </a:r>
          </a:p>
          <a:p>
            <a:pPr eaLnBrk="1" hangingPunct="1">
              <a:lnSpc>
                <a:spcPct val="90000"/>
              </a:lnSpc>
            </a:pPr>
            <a:r>
              <a:rPr lang="en-US" sz="2400" dirty="0">
                <a:latin typeface="Adobe Garamond Pro Bold" pitchFamily="18" charset="0"/>
              </a:rPr>
              <a:t>Power Plant Operator</a:t>
            </a:r>
          </a:p>
          <a:p>
            <a:pPr eaLnBrk="1" hangingPunct="1">
              <a:lnSpc>
                <a:spcPct val="90000"/>
              </a:lnSpc>
            </a:pPr>
            <a:r>
              <a:rPr lang="en-US" sz="2400" dirty="0">
                <a:latin typeface="Adobe Garamond Pro Bold" pitchFamily="18" charset="0"/>
              </a:rPr>
              <a:t>Power Plant Mechanic</a:t>
            </a:r>
          </a:p>
          <a:p>
            <a:pPr eaLnBrk="1" hangingPunct="1">
              <a:lnSpc>
                <a:spcPct val="90000"/>
              </a:lnSpc>
            </a:pPr>
            <a:r>
              <a:rPr lang="en-US" sz="2400" dirty="0">
                <a:latin typeface="Adobe Garamond Pro Bold" pitchFamily="18" charset="0"/>
              </a:rPr>
              <a:t>Welder</a:t>
            </a:r>
          </a:p>
          <a:p>
            <a:pPr eaLnBrk="1" hangingPunct="1">
              <a:lnSpc>
                <a:spcPct val="90000"/>
              </a:lnSpc>
            </a:pPr>
            <a:r>
              <a:rPr lang="en-US" sz="2400" dirty="0">
                <a:latin typeface="Adobe Garamond Pro Bold" pitchFamily="18" charset="0"/>
              </a:rPr>
              <a:t>Drafter</a:t>
            </a:r>
          </a:p>
          <a:p>
            <a:pPr eaLnBrk="1" hangingPunct="1">
              <a:lnSpc>
                <a:spcPct val="90000"/>
              </a:lnSpc>
            </a:pPr>
            <a:endParaRPr lang="en-US" sz="2400" dirty="0">
              <a:solidFill>
                <a:srgbClr val="FFFF66"/>
              </a:solidFill>
              <a:latin typeface="Adobe Garamond Pro Bold" pitchFamily="18" charset="0"/>
            </a:endParaRPr>
          </a:p>
          <a:p>
            <a:pPr eaLnBrk="1" hangingPunct="1">
              <a:lnSpc>
                <a:spcPct val="90000"/>
              </a:lnSpc>
            </a:pPr>
            <a:endParaRPr lang="en-US" dirty="0">
              <a:latin typeface="Adobe Garamond Pro Bold" pitchFamily="18" charset="0"/>
            </a:endParaRPr>
          </a:p>
        </p:txBody>
      </p:sp>
      <p:sp>
        <p:nvSpPr>
          <p:cNvPr id="47108" name="Rectangle 4"/>
          <p:cNvSpPr>
            <a:spLocks noGrp="1"/>
          </p:cNvSpPr>
          <p:nvPr>
            <p:ph sz="half" idx="2"/>
          </p:nvPr>
        </p:nvSpPr>
        <p:spPr>
          <a:xfrm>
            <a:off x="4724400" y="1676400"/>
            <a:ext cx="4038600" cy="4648200"/>
          </a:xfrm>
        </p:spPr>
        <p:style>
          <a:lnRef idx="2">
            <a:schemeClr val="accent1"/>
          </a:lnRef>
          <a:fillRef idx="1">
            <a:schemeClr val="lt1"/>
          </a:fillRef>
          <a:effectRef idx="0">
            <a:schemeClr val="accent1"/>
          </a:effectRef>
          <a:fontRef idx="minor">
            <a:schemeClr val="dk1"/>
          </a:fontRef>
        </p:style>
        <p:txBody>
          <a:bodyPr/>
          <a:lstStyle/>
          <a:p>
            <a:pPr eaLnBrk="1" hangingPunct="1">
              <a:lnSpc>
                <a:spcPct val="90000"/>
              </a:lnSpc>
            </a:pPr>
            <a:r>
              <a:rPr lang="en-US" sz="2400" dirty="0">
                <a:latin typeface="Adobe Garamond Pro Bold" pitchFamily="18" charset="0"/>
              </a:rPr>
              <a:t>Bricklayer</a:t>
            </a:r>
          </a:p>
          <a:p>
            <a:pPr eaLnBrk="1" hangingPunct="1">
              <a:lnSpc>
                <a:spcPct val="90000"/>
              </a:lnSpc>
            </a:pPr>
            <a:r>
              <a:rPr lang="en-US" sz="2400" dirty="0">
                <a:latin typeface="Adobe Garamond Pro Bold" pitchFamily="18" charset="0"/>
              </a:rPr>
              <a:t>Agriculture Mechanic</a:t>
            </a:r>
          </a:p>
          <a:p>
            <a:pPr eaLnBrk="1" hangingPunct="1">
              <a:lnSpc>
                <a:spcPct val="90000"/>
              </a:lnSpc>
            </a:pPr>
            <a:r>
              <a:rPr lang="en-US" sz="2400" dirty="0">
                <a:latin typeface="Adobe Garamond Pro Bold" pitchFamily="18" charset="0"/>
              </a:rPr>
              <a:t>Air Rescue Fire Fighter</a:t>
            </a:r>
          </a:p>
          <a:p>
            <a:pPr eaLnBrk="1" hangingPunct="1">
              <a:lnSpc>
                <a:spcPct val="90000"/>
              </a:lnSpc>
            </a:pPr>
            <a:r>
              <a:rPr lang="en-US" sz="2400" dirty="0">
                <a:latin typeface="Adobe Garamond Pro Bold" pitchFamily="18" charset="0"/>
              </a:rPr>
              <a:t>Fire Sprinkler Fitter</a:t>
            </a:r>
          </a:p>
          <a:p>
            <a:pPr eaLnBrk="1" hangingPunct="1">
              <a:lnSpc>
                <a:spcPct val="90000"/>
              </a:lnSpc>
            </a:pPr>
            <a:r>
              <a:rPr lang="en-US" sz="2400" dirty="0">
                <a:latin typeface="Adobe Garamond Pro Bold" pitchFamily="18" charset="0"/>
              </a:rPr>
              <a:t>Plumber</a:t>
            </a:r>
          </a:p>
          <a:p>
            <a:pPr eaLnBrk="1" hangingPunct="1">
              <a:lnSpc>
                <a:spcPct val="90000"/>
              </a:lnSpc>
            </a:pPr>
            <a:r>
              <a:rPr lang="en-US" sz="2400" dirty="0">
                <a:latin typeface="Adobe Garamond Pro Bold" pitchFamily="18" charset="0"/>
              </a:rPr>
              <a:t>Machinist</a:t>
            </a:r>
          </a:p>
          <a:p>
            <a:pPr eaLnBrk="1" hangingPunct="1">
              <a:lnSpc>
                <a:spcPct val="90000"/>
              </a:lnSpc>
            </a:pPr>
            <a:r>
              <a:rPr lang="en-US" sz="2400" dirty="0">
                <a:latin typeface="Adobe Garamond Pro Bold" pitchFamily="18" charset="0"/>
              </a:rPr>
              <a:t>Sheet Metal Worker</a:t>
            </a:r>
          </a:p>
          <a:p>
            <a:pPr eaLnBrk="1" hangingPunct="1">
              <a:lnSpc>
                <a:spcPct val="90000"/>
              </a:lnSpc>
            </a:pPr>
            <a:r>
              <a:rPr lang="en-US" sz="2400" dirty="0">
                <a:latin typeface="Adobe Garamond Pro Bold" pitchFamily="18" charset="0"/>
              </a:rPr>
              <a:t>Automobile Mechanic	</a:t>
            </a:r>
          </a:p>
          <a:p>
            <a:pPr eaLnBrk="1" hangingPunct="1">
              <a:lnSpc>
                <a:spcPct val="90000"/>
              </a:lnSpc>
            </a:pPr>
            <a:endParaRPr lang="en-US" sz="2400" dirty="0"/>
          </a:p>
        </p:txBody>
      </p:sp>
      <p:graphicFrame>
        <p:nvGraphicFramePr>
          <p:cNvPr id="2" name="Diagram 1"/>
          <p:cNvGraphicFramePr/>
          <p:nvPr>
            <p:extLst>
              <p:ext uri="{D42A27DB-BD31-4B8C-83A1-F6EECF244321}">
                <p14:modId xmlns:p14="http://schemas.microsoft.com/office/powerpoint/2010/main" val="1176716147"/>
              </p:ext>
            </p:extLst>
          </p:nvPr>
        </p:nvGraphicFramePr>
        <p:xfrm>
          <a:off x="457200" y="274638"/>
          <a:ext cx="8229600" cy="1143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p:cNvSpPr>
            <a:spLocks noGrp="1"/>
          </p:cNvSpPr>
          <p:nvPr>
            <p:ph type="sldNum" sz="quarter" idx="12"/>
          </p:nvPr>
        </p:nvSpPr>
        <p:spPr/>
        <p:txBody>
          <a:bodyPr/>
          <a:lstStyle/>
          <a:p>
            <a:fld id="{6C49B2E3-B9E7-46DF-B01E-118C09E0D237}" type="slidenum">
              <a:rPr lang="en-US" smtClean="0"/>
              <a:t>23</a:t>
            </a:fld>
            <a:endParaRPr lang="en-US"/>
          </a:p>
        </p:txBody>
      </p:sp>
    </p:spTree>
    <p:extLst>
      <p:ext uri="{BB962C8B-B14F-4D97-AF65-F5344CB8AC3E}">
        <p14:creationId xmlns:p14="http://schemas.microsoft.com/office/powerpoint/2010/main" val="517986952"/>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Check GI Bill Eligibility</a:t>
            </a:r>
          </a:p>
          <a:p>
            <a:r>
              <a:rPr lang="en-US" dirty="0"/>
              <a:t>Site Visit With Employer </a:t>
            </a:r>
          </a:p>
          <a:p>
            <a:r>
              <a:rPr lang="en-US" dirty="0"/>
              <a:t>Application Approval From VA</a:t>
            </a:r>
          </a:p>
          <a:p>
            <a:r>
              <a:rPr lang="en-US" dirty="0"/>
              <a:t>Enrollment of Trainees via Enrollment Manager</a:t>
            </a:r>
          </a:p>
          <a:p>
            <a:r>
              <a:rPr lang="en-US" dirty="0"/>
              <a:t>Monthly Work Records(keep for 3 years) </a:t>
            </a:r>
          </a:p>
          <a:p>
            <a:r>
              <a:rPr lang="en-US" dirty="0"/>
              <a:t>Certifying Official Submits Hours </a:t>
            </a:r>
            <a:r>
              <a:rPr lang="en-US"/>
              <a:t>via Enrollment Manager</a:t>
            </a:r>
            <a:endParaRPr lang="en-US" dirty="0"/>
          </a:p>
          <a:p>
            <a:r>
              <a:rPr lang="en-US" dirty="0"/>
              <a:t>Compliance Surveys</a:t>
            </a:r>
          </a:p>
          <a:p>
            <a:endParaRPr lang="en-US" dirty="0"/>
          </a:p>
        </p:txBody>
      </p:sp>
      <p:sp>
        <p:nvSpPr>
          <p:cNvPr id="4" name="Slide Number Placeholder 3"/>
          <p:cNvSpPr>
            <a:spLocks noGrp="1"/>
          </p:cNvSpPr>
          <p:nvPr>
            <p:ph type="sldNum" sz="quarter" idx="12"/>
          </p:nvPr>
        </p:nvSpPr>
        <p:spPr/>
        <p:txBody>
          <a:bodyPr/>
          <a:lstStyle/>
          <a:p>
            <a:fld id="{6C49B2E3-B9E7-46DF-B01E-118C09E0D237}" type="slidenum">
              <a:rPr lang="en-US" smtClean="0"/>
              <a:t>24</a:t>
            </a:fld>
            <a:endParaRPr lang="en-US"/>
          </a:p>
        </p:txBody>
      </p:sp>
      <p:sp>
        <p:nvSpPr>
          <p:cNvPr id="5" name="Title 4"/>
          <p:cNvSpPr>
            <a:spLocks noGrp="1"/>
          </p:cNvSpPr>
          <p:nvPr>
            <p:ph type="title"/>
          </p:nvPr>
        </p:nvSpPr>
        <p:spPr>
          <a:solidFill>
            <a:schemeClr val="bg2">
              <a:lumMod val="50000"/>
            </a:schemeClr>
          </a:solidFill>
        </p:spPr>
        <p:txBody>
          <a:bodyPr/>
          <a:lstStyle/>
          <a:p>
            <a:r>
              <a:rPr lang="en-US" dirty="0">
                <a:solidFill>
                  <a:schemeClr val="bg1"/>
                </a:solidFill>
              </a:rPr>
              <a:t>          APPROVAL PROCESS</a:t>
            </a:r>
          </a:p>
        </p:txBody>
      </p:sp>
    </p:spTree>
    <p:extLst>
      <p:ext uri="{BB962C8B-B14F-4D97-AF65-F5344CB8AC3E}">
        <p14:creationId xmlns:p14="http://schemas.microsoft.com/office/powerpoint/2010/main" val="11776252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Rectangle 3"/>
          <p:cNvSpPr>
            <a:spLocks noGrp="1"/>
          </p:cNvSpPr>
          <p:nvPr>
            <p:ph idx="1"/>
          </p:nvPr>
        </p:nvSpPr>
        <p:spPr>
          <a:xfrm>
            <a:off x="1295400" y="2057400"/>
            <a:ext cx="6400800" cy="1371600"/>
          </a:xfrm>
        </p:spPr>
        <p:txBody>
          <a:bodyPr/>
          <a:lstStyle/>
          <a:p>
            <a:pPr marL="0" indent="0" algn="ctr" eaLnBrk="1" hangingPunct="1">
              <a:buNone/>
            </a:pPr>
            <a:r>
              <a:rPr lang="en-US" b="1" dirty="0">
                <a:latin typeface="Adobe Garamond Pro Bold" pitchFamily="18" charset="0"/>
              </a:rPr>
              <a:t>Please ask if you have any!</a:t>
            </a:r>
          </a:p>
        </p:txBody>
      </p:sp>
      <p:graphicFrame>
        <p:nvGraphicFramePr>
          <p:cNvPr id="3" name="Diagram 2"/>
          <p:cNvGraphicFramePr/>
          <p:nvPr/>
        </p:nvGraphicFramePr>
        <p:xfrm>
          <a:off x="457200" y="762000"/>
          <a:ext cx="8229600" cy="1143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2"/>
          </p:nvPr>
        </p:nvSpPr>
        <p:spPr/>
        <p:txBody>
          <a:bodyPr/>
          <a:lstStyle/>
          <a:p>
            <a:fld id="{6C49B2E3-B9E7-46DF-B01E-118C09E0D237}" type="slidenum">
              <a:rPr lang="en-US" smtClean="0"/>
              <a:t>25</a:t>
            </a:fld>
            <a:endParaRPr lang="en-US"/>
          </a:p>
        </p:txBody>
      </p:sp>
      <p:sp>
        <p:nvSpPr>
          <p:cNvPr id="5" name="TextBox 4"/>
          <p:cNvSpPr txBox="1"/>
          <p:nvPr/>
        </p:nvSpPr>
        <p:spPr>
          <a:xfrm>
            <a:off x="685800" y="2971800"/>
            <a:ext cx="7696200" cy="3046988"/>
          </a:xfrm>
          <a:prstGeom prst="rect">
            <a:avLst/>
          </a:prstGeom>
          <a:noFill/>
        </p:spPr>
        <p:txBody>
          <a:bodyPr wrap="square" rtlCol="0">
            <a:spAutoFit/>
          </a:bodyPr>
          <a:lstStyle/>
          <a:p>
            <a:r>
              <a:rPr lang="en-US" sz="2400" b="1" dirty="0"/>
              <a:t>GI Bill Hotline 1-888-442-4551</a:t>
            </a:r>
          </a:p>
          <a:p>
            <a:r>
              <a:rPr lang="en-US" sz="2400" b="1" dirty="0"/>
              <a:t>VA Website – </a:t>
            </a:r>
            <a:r>
              <a:rPr lang="en-US" sz="2400" b="1" dirty="0">
                <a:hlinkClick r:id="rId8"/>
              </a:rPr>
              <a:t>www.va.gov</a:t>
            </a:r>
            <a:endParaRPr lang="en-US" sz="2400" b="1" dirty="0"/>
          </a:p>
          <a:p>
            <a:endParaRPr lang="en-US" sz="2400" b="1" dirty="0"/>
          </a:p>
          <a:p>
            <a:r>
              <a:rPr lang="en-US" sz="2400" b="1" dirty="0"/>
              <a:t>Ryan Fowler – ryan.fowler@state.sd.us</a:t>
            </a:r>
          </a:p>
          <a:p>
            <a:r>
              <a:rPr lang="en-US" sz="2400" b="1" dirty="0"/>
              <a:t>605-773-3565 for OJT and APP</a:t>
            </a:r>
          </a:p>
          <a:p>
            <a:endParaRPr lang="en-US" sz="2400" b="1" dirty="0"/>
          </a:p>
          <a:p>
            <a:r>
              <a:rPr lang="en-US" sz="2400" b="1" dirty="0"/>
              <a:t>Shane Olivier- shane.olivier@state.sd.us</a:t>
            </a:r>
          </a:p>
          <a:p>
            <a:r>
              <a:rPr lang="en-US" sz="2400" b="1"/>
              <a:t>605-773-3648 for School</a:t>
            </a:r>
            <a:endParaRPr lang="en-US" sz="2400" b="1" dirty="0"/>
          </a:p>
        </p:txBody>
      </p:sp>
    </p:spTree>
    <p:extLst>
      <p:ext uri="{BB962C8B-B14F-4D97-AF65-F5344CB8AC3E}">
        <p14:creationId xmlns:p14="http://schemas.microsoft.com/office/powerpoint/2010/main" val="3234635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p:cNvSpPr>
          <p:nvPr>
            <p:ph idx="1"/>
          </p:nvPr>
        </p:nvSpPr>
        <p:spPr>
          <a:xfrm>
            <a:off x="457200" y="1676400"/>
            <a:ext cx="8229600" cy="4724400"/>
          </a:xfrm>
        </p:spPr>
        <p:txBody>
          <a:bodyPr>
            <a:normAutofit/>
          </a:bodyPr>
          <a:lstStyle/>
          <a:p>
            <a:pPr lvl="1" eaLnBrk="1" hangingPunct="1">
              <a:lnSpc>
                <a:spcPct val="90000"/>
              </a:lnSpc>
              <a:buFont typeface="Arial" panose="020B0604020202020204" pitchFamily="34" charset="0"/>
              <a:buChar char="•"/>
            </a:pPr>
            <a:r>
              <a:rPr lang="en-US" sz="2000" b="1" dirty="0">
                <a:latin typeface="Adobe Garamond Pro Bold" pitchFamily="18" charset="0"/>
              </a:rPr>
              <a:t>Chapter 30</a:t>
            </a:r>
          </a:p>
          <a:p>
            <a:pPr lvl="2" eaLnBrk="1" hangingPunct="1">
              <a:lnSpc>
                <a:spcPct val="90000"/>
              </a:lnSpc>
              <a:buFont typeface="Arial" panose="020B0604020202020204" pitchFamily="34" charset="0"/>
              <a:buChar char="•"/>
            </a:pPr>
            <a:r>
              <a:rPr lang="en-US" sz="2000" b="1" dirty="0">
                <a:latin typeface="Adobe Garamond Pro Bold" pitchFamily="18" charset="0"/>
              </a:rPr>
              <a:t>Montgomery GI Bill (Active Duty)</a:t>
            </a:r>
          </a:p>
          <a:p>
            <a:pPr lvl="2" eaLnBrk="1" hangingPunct="1">
              <a:lnSpc>
                <a:spcPct val="90000"/>
              </a:lnSpc>
              <a:buFont typeface="Arial" panose="020B0604020202020204" pitchFamily="34" charset="0"/>
              <a:buChar char="•"/>
            </a:pPr>
            <a:endParaRPr lang="en-US" sz="2000" b="1" dirty="0">
              <a:latin typeface="Adobe Garamond Pro Bold" pitchFamily="18" charset="0"/>
            </a:endParaRPr>
          </a:p>
          <a:p>
            <a:pPr lvl="1" eaLnBrk="1" hangingPunct="1">
              <a:lnSpc>
                <a:spcPct val="90000"/>
              </a:lnSpc>
              <a:buFont typeface="Arial" panose="020B0604020202020204" pitchFamily="34" charset="0"/>
              <a:buChar char="•"/>
            </a:pPr>
            <a:r>
              <a:rPr lang="en-US" sz="2000" b="1" dirty="0">
                <a:latin typeface="Adobe Garamond Pro Bold" pitchFamily="18" charset="0"/>
              </a:rPr>
              <a:t>Chapter 31</a:t>
            </a:r>
          </a:p>
          <a:p>
            <a:pPr lvl="2" eaLnBrk="1" hangingPunct="1">
              <a:lnSpc>
                <a:spcPct val="90000"/>
              </a:lnSpc>
              <a:buFont typeface="Arial" panose="020B0604020202020204" pitchFamily="34" charset="0"/>
              <a:buChar char="•"/>
            </a:pPr>
            <a:r>
              <a:rPr lang="en-US" sz="2000" b="1" dirty="0">
                <a:latin typeface="Adobe Garamond Pro Bold" pitchFamily="18" charset="0"/>
              </a:rPr>
              <a:t>Vocational Rehabilitation</a:t>
            </a:r>
          </a:p>
          <a:p>
            <a:pPr lvl="2" eaLnBrk="1" hangingPunct="1">
              <a:lnSpc>
                <a:spcPct val="90000"/>
              </a:lnSpc>
              <a:buFont typeface="Arial" panose="020B0604020202020204" pitchFamily="34" charset="0"/>
              <a:buChar char="•"/>
            </a:pPr>
            <a:endParaRPr lang="en-US" sz="2000" b="1" dirty="0">
              <a:latin typeface="Adobe Garamond Pro Bold" pitchFamily="18" charset="0"/>
            </a:endParaRPr>
          </a:p>
          <a:p>
            <a:pPr lvl="1" eaLnBrk="1" hangingPunct="1">
              <a:lnSpc>
                <a:spcPct val="90000"/>
              </a:lnSpc>
              <a:buFont typeface="Arial" panose="020B0604020202020204" pitchFamily="34" charset="0"/>
              <a:buChar char="•"/>
            </a:pPr>
            <a:r>
              <a:rPr lang="en-US" sz="2000" b="1" dirty="0">
                <a:latin typeface="Adobe Garamond Pro Bold" pitchFamily="18" charset="0"/>
              </a:rPr>
              <a:t>Chapter 33</a:t>
            </a:r>
          </a:p>
          <a:p>
            <a:pPr lvl="2" eaLnBrk="1" hangingPunct="1">
              <a:lnSpc>
                <a:spcPct val="90000"/>
              </a:lnSpc>
              <a:buFont typeface="Arial" panose="020B0604020202020204" pitchFamily="34" charset="0"/>
              <a:buChar char="•"/>
            </a:pPr>
            <a:r>
              <a:rPr lang="en-US" sz="2000" b="1" dirty="0">
                <a:latin typeface="Adobe Garamond Pro Bold" pitchFamily="18" charset="0"/>
              </a:rPr>
              <a:t>Post 9/11 GI Bill</a:t>
            </a:r>
          </a:p>
          <a:p>
            <a:pPr marL="630936" lvl="2" indent="0" eaLnBrk="1" hangingPunct="1">
              <a:lnSpc>
                <a:spcPct val="90000"/>
              </a:lnSpc>
              <a:buNone/>
            </a:pPr>
            <a:endParaRPr lang="en-US" sz="2000" b="1" dirty="0">
              <a:latin typeface="Adobe Garamond Pro Bold" pitchFamily="18" charset="0"/>
            </a:endParaRPr>
          </a:p>
          <a:p>
            <a:pPr lvl="1">
              <a:lnSpc>
                <a:spcPct val="90000"/>
              </a:lnSpc>
            </a:pPr>
            <a:r>
              <a:rPr lang="en-US" sz="2000" b="1" dirty="0">
                <a:latin typeface="Adobe Garamond Pro Bold" pitchFamily="18" charset="0"/>
              </a:rPr>
              <a:t>Chapter 35</a:t>
            </a:r>
          </a:p>
          <a:p>
            <a:pPr lvl="2">
              <a:lnSpc>
                <a:spcPct val="90000"/>
              </a:lnSpc>
            </a:pPr>
            <a:r>
              <a:rPr lang="en-US" sz="2000" b="1" dirty="0">
                <a:latin typeface="Adobe Garamond Pro Bold" pitchFamily="18" charset="0"/>
              </a:rPr>
              <a:t>Survivors and Dependents Educational Assistance</a:t>
            </a:r>
          </a:p>
          <a:p>
            <a:pPr lvl="2" eaLnBrk="1" hangingPunct="1">
              <a:lnSpc>
                <a:spcPct val="90000"/>
              </a:lnSpc>
              <a:buFont typeface="Arial" panose="020B0604020202020204" pitchFamily="34" charset="0"/>
              <a:buChar char="•"/>
            </a:pPr>
            <a:endParaRPr lang="en-US" sz="2000" b="1" dirty="0">
              <a:latin typeface="Adobe Garamond Pro Bold" pitchFamily="18" charset="0"/>
            </a:endParaRPr>
          </a:p>
          <a:p>
            <a:pPr lvl="1" eaLnBrk="1" hangingPunct="1">
              <a:lnSpc>
                <a:spcPct val="90000"/>
              </a:lnSpc>
              <a:buFont typeface="Arial" panose="020B0604020202020204" pitchFamily="34" charset="0"/>
              <a:buChar char="•"/>
            </a:pPr>
            <a:r>
              <a:rPr lang="en-US" sz="2000" b="1" dirty="0">
                <a:latin typeface="Adobe Garamond Pro Bold" pitchFamily="18" charset="0"/>
              </a:rPr>
              <a:t>Chapter 1606</a:t>
            </a:r>
          </a:p>
          <a:p>
            <a:pPr lvl="2" eaLnBrk="1" hangingPunct="1">
              <a:lnSpc>
                <a:spcPct val="90000"/>
              </a:lnSpc>
              <a:buFont typeface="Arial" panose="020B0604020202020204" pitchFamily="34" charset="0"/>
              <a:buChar char="•"/>
            </a:pPr>
            <a:r>
              <a:rPr lang="en-US" sz="2000" b="1" dirty="0">
                <a:latin typeface="Adobe Garamond Pro Bold" pitchFamily="18" charset="0"/>
              </a:rPr>
              <a:t>Montgomery GI Bill (Selected Reserve)</a:t>
            </a:r>
          </a:p>
          <a:p>
            <a:pPr lvl="2" eaLnBrk="1" hangingPunct="1">
              <a:lnSpc>
                <a:spcPct val="90000"/>
              </a:lnSpc>
              <a:buFont typeface="Arial" charset="0"/>
              <a:buNone/>
            </a:pPr>
            <a:endParaRPr lang="en-US" sz="2000" b="1" dirty="0">
              <a:latin typeface="Adobe Garamond Pro Bold" pitchFamily="18" charset="0"/>
            </a:endParaRPr>
          </a:p>
          <a:p>
            <a:pPr eaLnBrk="1" hangingPunct="1">
              <a:lnSpc>
                <a:spcPct val="90000"/>
              </a:lnSpc>
              <a:buFont typeface="Arial" charset="0"/>
              <a:buNone/>
            </a:pPr>
            <a:endParaRPr lang="en-US" sz="2000" b="1" dirty="0">
              <a:solidFill>
                <a:srgbClr val="FFFF66"/>
              </a:solidFill>
            </a:endParaRPr>
          </a:p>
          <a:p>
            <a:pPr eaLnBrk="1" hangingPunct="1">
              <a:lnSpc>
                <a:spcPct val="90000"/>
              </a:lnSpc>
            </a:pPr>
            <a:endParaRPr lang="en-US" sz="4000" b="1" dirty="0">
              <a:solidFill>
                <a:srgbClr val="FFFF66"/>
              </a:solidFill>
            </a:endParaRPr>
          </a:p>
          <a:p>
            <a:pPr eaLnBrk="1" hangingPunct="1">
              <a:lnSpc>
                <a:spcPct val="90000"/>
              </a:lnSpc>
            </a:pPr>
            <a:endParaRPr lang="en-US" sz="2800" dirty="0"/>
          </a:p>
        </p:txBody>
      </p:sp>
      <p:graphicFrame>
        <p:nvGraphicFramePr>
          <p:cNvPr id="2" name="Diagram 1"/>
          <p:cNvGraphicFramePr/>
          <p:nvPr>
            <p:extLst>
              <p:ext uri="{D42A27DB-BD31-4B8C-83A1-F6EECF244321}">
                <p14:modId xmlns:p14="http://schemas.microsoft.com/office/powerpoint/2010/main" val="553924936"/>
              </p:ext>
            </p:extLst>
          </p:nvPr>
        </p:nvGraphicFramePr>
        <p:xfrm>
          <a:off x="457200" y="344462"/>
          <a:ext cx="8229600" cy="12557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p:cNvSpPr>
            <a:spLocks noGrp="1"/>
          </p:cNvSpPr>
          <p:nvPr>
            <p:ph type="sldNum" sz="quarter" idx="12"/>
          </p:nvPr>
        </p:nvSpPr>
        <p:spPr/>
        <p:txBody>
          <a:bodyPr/>
          <a:lstStyle/>
          <a:p>
            <a:fld id="{6C49B2E3-B9E7-46DF-B01E-118C09E0D237}" type="slidenum">
              <a:rPr lang="en-US" smtClean="0"/>
              <a:t>3</a:t>
            </a:fld>
            <a:endParaRPr lang="en-US"/>
          </a:p>
        </p:txBody>
      </p:sp>
    </p:spTree>
    <p:extLst>
      <p:ext uri="{BB962C8B-B14F-4D97-AF65-F5344CB8AC3E}">
        <p14:creationId xmlns:p14="http://schemas.microsoft.com/office/powerpoint/2010/main" val="1211650627"/>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idx="1"/>
          </p:nvPr>
        </p:nvSpPr>
        <p:spPr>
          <a:xfrm>
            <a:off x="304800" y="1524000"/>
            <a:ext cx="8382000" cy="4572000"/>
          </a:xfrm>
        </p:spPr>
        <p:txBody>
          <a:bodyPr>
            <a:normAutofit/>
          </a:bodyPr>
          <a:lstStyle/>
          <a:p>
            <a:pPr marL="517525" lvl="1" indent="-342900">
              <a:lnSpc>
                <a:spcPct val="150000"/>
              </a:lnSpc>
              <a:buFont typeface="Arial" panose="020B0604020202020204" pitchFamily="34" charset="0"/>
              <a:buChar char="•"/>
            </a:pPr>
            <a:r>
              <a:rPr lang="en-US" sz="2400" b="1" dirty="0">
                <a:latin typeface="Adobe Garamond Pro Bold" pitchFamily="18" charset="0"/>
                <a:cs typeface="Adobe Hebrew" pitchFamily="18" charset="-79"/>
              </a:rPr>
              <a:t>Service after July 1, 1985</a:t>
            </a:r>
          </a:p>
          <a:p>
            <a:pPr marL="517525" lvl="1" indent="-342900">
              <a:lnSpc>
                <a:spcPct val="150000"/>
              </a:lnSpc>
              <a:buFont typeface="Arial" panose="020B0604020202020204" pitchFamily="34" charset="0"/>
              <a:buChar char="•"/>
            </a:pPr>
            <a:r>
              <a:rPr lang="en-US" sz="2400" b="1" dirty="0">
                <a:latin typeface="Adobe Garamond Pro Bold" pitchFamily="18" charset="0"/>
                <a:cs typeface="Adobe Hebrew" pitchFamily="18" charset="-79"/>
              </a:rPr>
              <a:t>36 Months of Entitlement</a:t>
            </a:r>
          </a:p>
          <a:p>
            <a:pPr marL="517525" lvl="1" indent="-342900">
              <a:lnSpc>
                <a:spcPct val="150000"/>
              </a:lnSpc>
              <a:buFont typeface="Arial" panose="020B0604020202020204" pitchFamily="34" charset="0"/>
              <a:buChar char="•"/>
            </a:pPr>
            <a:r>
              <a:rPr lang="en-US" sz="2400" b="1" dirty="0">
                <a:latin typeface="Adobe Garamond Pro Bold" pitchFamily="18" charset="0"/>
                <a:cs typeface="Adobe Hebrew" pitchFamily="18" charset="-79"/>
              </a:rPr>
              <a:t>$1,200 Contribution</a:t>
            </a:r>
          </a:p>
          <a:p>
            <a:pPr marL="517525" lvl="1" indent="-342900">
              <a:lnSpc>
                <a:spcPct val="150000"/>
              </a:lnSpc>
              <a:buFont typeface="Arial" panose="020B0604020202020204" pitchFamily="34" charset="0"/>
              <a:buChar char="•"/>
            </a:pPr>
            <a:r>
              <a:rPr lang="en-US" sz="2400" b="1" dirty="0">
                <a:latin typeface="Adobe Garamond Pro Bold" pitchFamily="18" charset="0"/>
                <a:cs typeface="Adobe Hebrew" pitchFamily="18" charset="-79"/>
              </a:rPr>
              <a:t>Ten years (to use benefit after discharge from active duty)</a:t>
            </a:r>
          </a:p>
          <a:p>
            <a:pPr marL="517525" lvl="1" indent="-342900">
              <a:lnSpc>
                <a:spcPct val="150000"/>
              </a:lnSpc>
              <a:buFont typeface="Arial" panose="020B0604020202020204" pitchFamily="34" charset="0"/>
              <a:buChar char="•"/>
            </a:pPr>
            <a:r>
              <a:rPr lang="en-US" sz="2400" b="1" dirty="0">
                <a:latin typeface="Adobe Garamond Pro Bold" pitchFamily="18" charset="0"/>
                <a:cs typeface="Adobe Hebrew" pitchFamily="18" charset="-79"/>
              </a:rPr>
              <a:t>Types of training - college (undergraduate, graduate), certificate programs, on-the-job training, apprenticeship training, flight training, and non-college degree courses. </a:t>
            </a:r>
          </a:p>
          <a:p>
            <a:pPr marL="746125" lvl="1" indent="-571500" eaLnBrk="1" hangingPunct="1">
              <a:lnSpc>
                <a:spcPct val="90000"/>
              </a:lnSpc>
              <a:buFontTx/>
              <a:buNone/>
            </a:pPr>
            <a:endParaRPr lang="en-US" sz="2400" b="1" dirty="0">
              <a:solidFill>
                <a:srgbClr val="FFFF66"/>
              </a:solidFill>
              <a:latin typeface="Adobe Garamond Pro Bold" pitchFamily="18" charset="0"/>
            </a:endParaRPr>
          </a:p>
        </p:txBody>
      </p:sp>
      <p:graphicFrame>
        <p:nvGraphicFramePr>
          <p:cNvPr id="2" name="Diagram 1"/>
          <p:cNvGraphicFramePr/>
          <p:nvPr>
            <p:extLst>
              <p:ext uri="{D42A27DB-BD31-4B8C-83A1-F6EECF244321}">
                <p14:modId xmlns:p14="http://schemas.microsoft.com/office/powerpoint/2010/main" val="2448437861"/>
              </p:ext>
            </p:extLst>
          </p:nvPr>
        </p:nvGraphicFramePr>
        <p:xfrm>
          <a:off x="228600" y="152400"/>
          <a:ext cx="8610600" cy="1371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p:cNvSpPr>
            <a:spLocks noGrp="1"/>
          </p:cNvSpPr>
          <p:nvPr>
            <p:ph type="sldNum" sz="quarter" idx="12"/>
          </p:nvPr>
        </p:nvSpPr>
        <p:spPr/>
        <p:txBody>
          <a:bodyPr/>
          <a:lstStyle/>
          <a:p>
            <a:fld id="{6C49B2E3-B9E7-46DF-B01E-118C09E0D237}" type="slidenum">
              <a:rPr lang="en-US" smtClean="0"/>
              <a:t>4</a:t>
            </a:fld>
            <a:endParaRPr lang="en-US"/>
          </a:p>
        </p:txBody>
      </p:sp>
    </p:spTree>
    <p:extLst>
      <p:ext uri="{BB962C8B-B14F-4D97-AF65-F5344CB8AC3E}">
        <p14:creationId xmlns:p14="http://schemas.microsoft.com/office/powerpoint/2010/main" val="102356941"/>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idx="1"/>
          </p:nvPr>
        </p:nvSpPr>
        <p:spPr>
          <a:xfrm>
            <a:off x="533400" y="1905000"/>
            <a:ext cx="8153400" cy="2819400"/>
          </a:xfrm>
        </p:spPr>
        <p:txBody>
          <a:bodyPr/>
          <a:lstStyle/>
          <a:p>
            <a:pPr marL="746125" lvl="1" indent="-571500" eaLnBrk="1" hangingPunct="1">
              <a:buFont typeface="Arial" panose="020B0604020202020204" pitchFamily="34" charset="0"/>
              <a:buChar char="•"/>
            </a:pPr>
            <a:r>
              <a:rPr lang="en-US" sz="2400" b="1" dirty="0">
                <a:latin typeface="Adobe Garamond Pro Bold" pitchFamily="18" charset="0"/>
              </a:rPr>
              <a:t>Service Connected Disability rated @ 10% or greater that presents a barrier to employment</a:t>
            </a:r>
          </a:p>
          <a:p>
            <a:pPr marL="517525" lvl="1" indent="-342900" eaLnBrk="1" hangingPunct="1">
              <a:buFont typeface="Arial" panose="020B0604020202020204" pitchFamily="34" charset="0"/>
              <a:buChar char="•"/>
            </a:pPr>
            <a:endParaRPr lang="en-US" sz="2400" b="1" dirty="0">
              <a:latin typeface="Adobe Garamond Pro Bold" pitchFamily="18" charset="0"/>
            </a:endParaRPr>
          </a:p>
          <a:p>
            <a:pPr marL="746125" lvl="1" indent="-571500" eaLnBrk="1" hangingPunct="1">
              <a:buFont typeface="Arial" panose="020B0604020202020204" pitchFamily="34" charset="0"/>
              <a:buChar char="•"/>
            </a:pPr>
            <a:r>
              <a:rPr lang="en-US" sz="2400" b="1" dirty="0">
                <a:latin typeface="Adobe Garamond Pro Bold" pitchFamily="18" charset="0"/>
              </a:rPr>
              <a:t>Usually the veteran has 12 years to utilize</a:t>
            </a:r>
          </a:p>
          <a:p>
            <a:pPr marL="517525" lvl="1" indent="-342900" eaLnBrk="1" hangingPunct="1">
              <a:buFont typeface="Arial" panose="020B0604020202020204" pitchFamily="34" charset="0"/>
              <a:buChar char="•"/>
            </a:pPr>
            <a:endParaRPr lang="en-US" sz="2400" b="1" dirty="0">
              <a:latin typeface="Adobe Garamond Pro Bold" pitchFamily="18" charset="0"/>
            </a:endParaRPr>
          </a:p>
          <a:p>
            <a:pPr marL="746125" lvl="1" indent="-571500" eaLnBrk="1" hangingPunct="1">
              <a:buFont typeface="Arial" panose="020B0604020202020204" pitchFamily="34" charset="0"/>
              <a:buChar char="•"/>
            </a:pPr>
            <a:r>
              <a:rPr lang="en-US" sz="2400" b="1" dirty="0">
                <a:latin typeface="Adobe Garamond Pro Bold" pitchFamily="18" charset="0"/>
              </a:rPr>
              <a:t>Up to 48 months of entitlement</a:t>
            </a:r>
          </a:p>
          <a:p>
            <a:pPr marL="746125" lvl="1" indent="-571500" eaLnBrk="1" hangingPunct="1">
              <a:buFont typeface="Arial" charset="0"/>
              <a:buNone/>
            </a:pPr>
            <a:endParaRPr lang="en-US" b="1" dirty="0">
              <a:solidFill>
                <a:srgbClr val="FFFF66"/>
              </a:solidFill>
            </a:endParaRPr>
          </a:p>
        </p:txBody>
      </p:sp>
      <p:graphicFrame>
        <p:nvGraphicFramePr>
          <p:cNvPr id="6" name="Diagram 5"/>
          <p:cNvGraphicFramePr/>
          <p:nvPr>
            <p:extLst>
              <p:ext uri="{D42A27DB-BD31-4B8C-83A1-F6EECF244321}">
                <p14:modId xmlns:p14="http://schemas.microsoft.com/office/powerpoint/2010/main" val="1417890240"/>
              </p:ext>
            </p:extLst>
          </p:nvPr>
        </p:nvGraphicFramePr>
        <p:xfrm>
          <a:off x="152400" y="228600"/>
          <a:ext cx="8991600" cy="1371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Slide Number Placeholder 1"/>
          <p:cNvSpPr>
            <a:spLocks noGrp="1"/>
          </p:cNvSpPr>
          <p:nvPr>
            <p:ph type="sldNum" sz="quarter" idx="12"/>
          </p:nvPr>
        </p:nvSpPr>
        <p:spPr/>
        <p:txBody>
          <a:bodyPr/>
          <a:lstStyle/>
          <a:p>
            <a:fld id="{6C49B2E3-B9E7-46DF-B01E-118C09E0D237}" type="slidenum">
              <a:rPr lang="en-US" smtClean="0"/>
              <a:t>5</a:t>
            </a:fld>
            <a:endParaRPr lang="en-US"/>
          </a:p>
        </p:txBody>
      </p:sp>
    </p:spTree>
    <p:extLst>
      <p:ext uri="{BB962C8B-B14F-4D97-AF65-F5344CB8AC3E}">
        <p14:creationId xmlns:p14="http://schemas.microsoft.com/office/powerpoint/2010/main" val="1658955578"/>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idx="1"/>
          </p:nvPr>
        </p:nvSpPr>
        <p:spPr>
          <a:xfrm>
            <a:off x="381000" y="1600200"/>
            <a:ext cx="8458200" cy="4191000"/>
          </a:xfrm>
        </p:spPr>
        <p:txBody>
          <a:bodyPr>
            <a:normAutofit/>
          </a:bodyPr>
          <a:lstStyle/>
          <a:p>
            <a:pPr lvl="1" eaLnBrk="1" hangingPunct="1">
              <a:lnSpc>
                <a:spcPct val="150000"/>
              </a:lnSpc>
              <a:buFont typeface="Arial" panose="020B0604020202020204" pitchFamily="34" charset="0"/>
              <a:buChar char="•"/>
            </a:pPr>
            <a:r>
              <a:rPr lang="en-US" sz="2400" b="1" dirty="0">
                <a:latin typeface="Adobe Garamond Pro Bold" pitchFamily="18" charset="0"/>
              </a:rPr>
              <a:t>National guard and selected reserve need to have six-year obligation</a:t>
            </a:r>
          </a:p>
          <a:p>
            <a:pPr lvl="1" eaLnBrk="1" hangingPunct="1">
              <a:lnSpc>
                <a:spcPct val="150000"/>
              </a:lnSpc>
              <a:buFont typeface="Arial" panose="020B0604020202020204" pitchFamily="34" charset="0"/>
              <a:buChar char="•"/>
            </a:pPr>
            <a:r>
              <a:rPr lang="en-US" sz="2400" b="1" dirty="0">
                <a:latin typeface="Adobe Garamond Pro Bold" pitchFamily="18" charset="0"/>
              </a:rPr>
              <a:t>Member in good standing – actively drilling</a:t>
            </a:r>
          </a:p>
          <a:p>
            <a:pPr lvl="1" eaLnBrk="1" hangingPunct="1">
              <a:lnSpc>
                <a:spcPct val="150000"/>
              </a:lnSpc>
              <a:buFont typeface="Arial" panose="020B0604020202020204" pitchFamily="34" charset="0"/>
              <a:buChar char="•"/>
            </a:pPr>
            <a:r>
              <a:rPr lang="en-US" sz="2400" b="1" dirty="0">
                <a:latin typeface="Adobe Garamond Pro Bold" pitchFamily="18" charset="0"/>
              </a:rPr>
              <a:t>See </a:t>
            </a:r>
            <a:r>
              <a:rPr lang="en-US" sz="2400" b="1" dirty="0">
                <a:latin typeface="Adobe Garamond Pro Bold" pitchFamily="18" charset="0"/>
                <a:hlinkClick r:id="rId3"/>
              </a:rPr>
              <a:t>www.gibill.va.gov</a:t>
            </a:r>
            <a:r>
              <a:rPr lang="en-US" sz="2400" b="1" dirty="0">
                <a:latin typeface="Adobe Garamond Pro Bold" pitchFamily="18" charset="0"/>
              </a:rPr>
              <a:t> for current payment rates.</a:t>
            </a:r>
          </a:p>
          <a:p>
            <a:pPr lvl="1" eaLnBrk="1" hangingPunct="1">
              <a:lnSpc>
                <a:spcPct val="150000"/>
              </a:lnSpc>
              <a:buFont typeface="Arial" panose="020B0604020202020204" pitchFamily="34" charset="0"/>
              <a:buChar char="•"/>
            </a:pPr>
            <a:r>
              <a:rPr lang="en-US" sz="2400" b="1" dirty="0">
                <a:latin typeface="Adobe Garamond Pro Bold" pitchFamily="18" charset="0"/>
              </a:rPr>
              <a:t>Types of training - college (undergraduate, graduate), certificate programs, on-the-job training, apprenticeship training, flight training, and non-college degree courses. </a:t>
            </a:r>
          </a:p>
        </p:txBody>
      </p:sp>
      <p:graphicFrame>
        <p:nvGraphicFramePr>
          <p:cNvPr id="3" name="Diagram 2"/>
          <p:cNvGraphicFramePr/>
          <p:nvPr>
            <p:extLst>
              <p:ext uri="{D42A27DB-BD31-4B8C-83A1-F6EECF244321}">
                <p14:modId xmlns:p14="http://schemas.microsoft.com/office/powerpoint/2010/main" val="1963151115"/>
              </p:ext>
            </p:extLst>
          </p:nvPr>
        </p:nvGraphicFramePr>
        <p:xfrm>
          <a:off x="457200" y="228600"/>
          <a:ext cx="8458200" cy="1260421"/>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2" name="Slide Number Placeholder 1"/>
          <p:cNvSpPr>
            <a:spLocks noGrp="1"/>
          </p:cNvSpPr>
          <p:nvPr>
            <p:ph type="sldNum" sz="quarter" idx="12"/>
          </p:nvPr>
        </p:nvSpPr>
        <p:spPr/>
        <p:txBody>
          <a:bodyPr/>
          <a:lstStyle/>
          <a:p>
            <a:fld id="{6C49B2E3-B9E7-46DF-B01E-118C09E0D237}" type="slidenum">
              <a:rPr lang="en-US" smtClean="0"/>
              <a:t>6</a:t>
            </a:fld>
            <a:endParaRPr lang="en-US"/>
          </a:p>
        </p:txBody>
      </p:sp>
    </p:spTree>
    <p:extLst>
      <p:ext uri="{BB962C8B-B14F-4D97-AF65-F5344CB8AC3E}">
        <p14:creationId xmlns:p14="http://schemas.microsoft.com/office/powerpoint/2010/main" val="3609278289"/>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idx="1"/>
          </p:nvPr>
        </p:nvSpPr>
        <p:spPr>
          <a:xfrm>
            <a:off x="304800" y="1371600"/>
            <a:ext cx="8534400" cy="5638800"/>
          </a:xfrm>
        </p:spPr>
        <p:txBody>
          <a:bodyPr>
            <a:normAutofit/>
          </a:bodyPr>
          <a:lstStyle/>
          <a:p>
            <a:pPr marL="800100" lvl="1" indent="-342900">
              <a:lnSpc>
                <a:spcPct val="160000"/>
              </a:lnSpc>
              <a:buFont typeface="Arial" panose="020B0604020202020204" pitchFamily="34" charset="0"/>
              <a:buChar char="•"/>
            </a:pPr>
            <a:r>
              <a:rPr lang="en-US" sz="2400" b="1" dirty="0">
                <a:latin typeface="Adobe Garamond Pro Bold" pitchFamily="18" charset="0"/>
              </a:rPr>
              <a:t>Veterans who served a minimum of 90 days on active duty after Sept 10, 2001</a:t>
            </a:r>
          </a:p>
          <a:p>
            <a:pPr marL="800100" lvl="1" indent="-342900">
              <a:lnSpc>
                <a:spcPct val="160000"/>
              </a:lnSpc>
              <a:buFont typeface="Arial" panose="020B0604020202020204" pitchFamily="34" charset="0"/>
              <a:buChar char="•"/>
            </a:pPr>
            <a:r>
              <a:rPr lang="en-US" sz="2400" b="1" dirty="0">
                <a:latin typeface="Adobe Garamond Pro Bold" pitchFamily="18" charset="0"/>
              </a:rPr>
              <a:t>Have 15 yrs. from date of last discharge/release from 90 consecutive days of active duty</a:t>
            </a:r>
          </a:p>
          <a:p>
            <a:pPr marL="800100" lvl="1" indent="-342900">
              <a:lnSpc>
                <a:spcPct val="160000"/>
              </a:lnSpc>
              <a:buFont typeface="Arial" panose="020B0604020202020204" pitchFamily="34" charset="0"/>
              <a:buChar char="•"/>
            </a:pPr>
            <a:r>
              <a:rPr lang="en-US" sz="2400" b="1" dirty="0">
                <a:latin typeface="Adobe Garamond Pro Bold" pitchFamily="18" charset="0"/>
              </a:rPr>
              <a:t>36 months of Chapter 33 entitlement</a:t>
            </a:r>
          </a:p>
          <a:p>
            <a:pPr marL="800100" lvl="1" indent="-342900">
              <a:lnSpc>
                <a:spcPct val="160000"/>
              </a:lnSpc>
              <a:buFont typeface="Arial" panose="020B0604020202020204" pitchFamily="34" charset="0"/>
              <a:buChar char="•"/>
            </a:pPr>
            <a:r>
              <a:rPr lang="en-US" sz="2400" b="1" dirty="0">
                <a:latin typeface="Adobe Garamond Pro Bold" pitchFamily="18" charset="0"/>
              </a:rPr>
              <a:t>Chapter 30 Veterans can elect to receive Chapter 33 benefits but are only entitled to the number of months they had remaining under Chapter 30 </a:t>
            </a:r>
          </a:p>
          <a:p>
            <a:pPr marL="746125" lvl="1" indent="-288925" eaLnBrk="1" hangingPunct="1">
              <a:buFont typeface="Wingdings" pitchFamily="2" charset="2"/>
              <a:buNone/>
            </a:pPr>
            <a:endParaRPr lang="en-US" sz="2400" b="1" dirty="0">
              <a:solidFill>
                <a:srgbClr val="FFFF66"/>
              </a:solidFill>
            </a:endParaRPr>
          </a:p>
          <a:p>
            <a:pPr eaLnBrk="1" hangingPunct="1">
              <a:buFont typeface="Wingdings" pitchFamily="2" charset="2"/>
              <a:buNone/>
            </a:pPr>
            <a:r>
              <a:rPr lang="en-US" sz="1200" b="1" dirty="0"/>
              <a:t>    </a:t>
            </a:r>
          </a:p>
          <a:p>
            <a:pPr eaLnBrk="1" hangingPunct="1"/>
            <a:endParaRPr lang="en-US" sz="1200" b="1" dirty="0"/>
          </a:p>
          <a:p>
            <a:pPr eaLnBrk="1" hangingPunct="1"/>
            <a:endParaRPr lang="en-US" sz="2400" dirty="0"/>
          </a:p>
        </p:txBody>
      </p:sp>
      <p:graphicFrame>
        <p:nvGraphicFramePr>
          <p:cNvPr id="5" name="Diagram 4"/>
          <p:cNvGraphicFramePr/>
          <p:nvPr>
            <p:extLst>
              <p:ext uri="{D42A27DB-BD31-4B8C-83A1-F6EECF244321}">
                <p14:modId xmlns:p14="http://schemas.microsoft.com/office/powerpoint/2010/main" val="3908682162"/>
              </p:ext>
            </p:extLst>
          </p:nvPr>
        </p:nvGraphicFramePr>
        <p:xfrm>
          <a:off x="609600" y="228600"/>
          <a:ext cx="7924800" cy="1066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Slide Number Placeholder 1"/>
          <p:cNvSpPr>
            <a:spLocks noGrp="1"/>
          </p:cNvSpPr>
          <p:nvPr>
            <p:ph type="sldNum" sz="quarter" idx="12"/>
          </p:nvPr>
        </p:nvSpPr>
        <p:spPr/>
        <p:txBody>
          <a:bodyPr/>
          <a:lstStyle/>
          <a:p>
            <a:fld id="{6C49B2E3-B9E7-46DF-B01E-118C09E0D237}" type="slidenum">
              <a:rPr lang="en-US" smtClean="0"/>
              <a:t>7</a:t>
            </a:fld>
            <a:endParaRPr lang="en-US"/>
          </a:p>
        </p:txBody>
      </p:sp>
    </p:spTree>
    <p:extLst>
      <p:ext uri="{BB962C8B-B14F-4D97-AF65-F5344CB8AC3E}">
        <p14:creationId xmlns:p14="http://schemas.microsoft.com/office/powerpoint/2010/main" val="161555568"/>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3"/>
          <p:cNvSpPr>
            <a:spLocks noGrp="1"/>
          </p:cNvSpPr>
          <p:nvPr>
            <p:ph idx="1"/>
          </p:nvPr>
        </p:nvSpPr>
        <p:spPr>
          <a:xfrm>
            <a:off x="304800" y="1371600"/>
            <a:ext cx="8305800" cy="5257800"/>
          </a:xfrm>
        </p:spPr>
        <p:txBody>
          <a:bodyPr>
            <a:normAutofit/>
          </a:bodyPr>
          <a:lstStyle/>
          <a:p>
            <a:pPr>
              <a:lnSpc>
                <a:spcPct val="150000"/>
              </a:lnSpc>
              <a:buFont typeface="Arial" panose="020B0604020202020204" pitchFamily="34" charset="0"/>
              <a:buChar char="•"/>
            </a:pPr>
            <a:r>
              <a:rPr lang="en-US" sz="2800" b="1" dirty="0">
                <a:latin typeface="Adobe Garamond Pro Bold" pitchFamily="18" charset="0"/>
              </a:rPr>
              <a:t>C</a:t>
            </a:r>
            <a:r>
              <a:rPr lang="en-US" sz="2400" b="1" dirty="0">
                <a:latin typeface="Adobe Garamond Pro Bold" pitchFamily="18" charset="0"/>
              </a:rPr>
              <a:t>ertain veterans may be eligible to transfer</a:t>
            </a:r>
          </a:p>
          <a:p>
            <a:pPr>
              <a:lnSpc>
                <a:spcPct val="150000"/>
              </a:lnSpc>
              <a:buFont typeface="Arial" panose="020B0604020202020204" pitchFamily="34" charset="0"/>
              <a:buChar char="•"/>
            </a:pPr>
            <a:r>
              <a:rPr lang="en-US" sz="2400" b="1" dirty="0">
                <a:effectLst>
                  <a:outerShdw blurRad="38100" dist="38100" dir="2700000" algn="tl">
                    <a:srgbClr val="000000">
                      <a:alpha val="43137"/>
                    </a:srgbClr>
                  </a:outerShdw>
                </a:effectLst>
                <a:latin typeface="Adobe Garamond Pro Bold" pitchFamily="18" charset="0"/>
              </a:rPr>
              <a:t>You must make your transfer BEFORE you Retire or Separate from the Military.</a:t>
            </a:r>
          </a:p>
          <a:p>
            <a:pPr eaLnBrk="1" hangingPunct="1">
              <a:lnSpc>
                <a:spcPct val="150000"/>
              </a:lnSpc>
              <a:buFont typeface="Arial" panose="020B0604020202020204" pitchFamily="34" charset="0"/>
              <a:buChar char="•"/>
            </a:pPr>
            <a:r>
              <a:rPr lang="en-US" sz="2400" b="1" dirty="0">
                <a:latin typeface="Adobe Garamond Pro Bold" pitchFamily="18" charset="0"/>
              </a:rPr>
              <a:t>You may transfer your education benefits while serving as a member of the Armed Forces, including the SD Army and Air National Guard.</a:t>
            </a:r>
            <a:endParaRPr lang="en-US" sz="2400" dirty="0">
              <a:latin typeface="Adobe Garamond Pro Bold" pitchFamily="18" charset="0"/>
            </a:endParaRPr>
          </a:p>
          <a:p>
            <a:pPr eaLnBrk="1" hangingPunct="1">
              <a:lnSpc>
                <a:spcPct val="150000"/>
              </a:lnSpc>
              <a:buFont typeface="Arial" panose="020B0604020202020204" pitchFamily="34" charset="0"/>
              <a:buChar char="•"/>
            </a:pPr>
            <a:r>
              <a:rPr lang="en-US" sz="2400" b="1" dirty="0">
                <a:solidFill>
                  <a:srgbClr val="FF0000"/>
                </a:solidFill>
                <a:latin typeface="Adobe Garamond Pro Bold" pitchFamily="18" charset="0"/>
              </a:rPr>
              <a:t>All transfers are approved by respective service branch not the VA.</a:t>
            </a:r>
          </a:p>
          <a:p>
            <a:pPr eaLnBrk="1" hangingPunct="1">
              <a:lnSpc>
                <a:spcPct val="90000"/>
              </a:lnSpc>
            </a:pPr>
            <a:endParaRPr lang="en-US" sz="2800" b="1" dirty="0">
              <a:solidFill>
                <a:srgbClr val="FFFF66"/>
              </a:solidFill>
            </a:endParaRPr>
          </a:p>
        </p:txBody>
      </p:sp>
      <p:graphicFrame>
        <p:nvGraphicFramePr>
          <p:cNvPr id="2" name="Diagram 1"/>
          <p:cNvGraphicFramePr/>
          <p:nvPr>
            <p:extLst>
              <p:ext uri="{D42A27DB-BD31-4B8C-83A1-F6EECF244321}">
                <p14:modId xmlns:p14="http://schemas.microsoft.com/office/powerpoint/2010/main" val="2922154821"/>
              </p:ext>
            </p:extLst>
          </p:nvPr>
        </p:nvGraphicFramePr>
        <p:xfrm>
          <a:off x="381000" y="84931"/>
          <a:ext cx="8305800" cy="128666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p:cNvSpPr>
            <a:spLocks noGrp="1"/>
          </p:cNvSpPr>
          <p:nvPr>
            <p:ph type="sldNum" sz="quarter" idx="12"/>
          </p:nvPr>
        </p:nvSpPr>
        <p:spPr/>
        <p:txBody>
          <a:bodyPr/>
          <a:lstStyle/>
          <a:p>
            <a:fld id="{6C49B2E3-B9E7-46DF-B01E-118C09E0D237}" type="slidenum">
              <a:rPr lang="en-US" smtClean="0"/>
              <a:t>8</a:t>
            </a:fld>
            <a:endParaRPr lang="en-US"/>
          </a:p>
        </p:txBody>
      </p:sp>
    </p:spTree>
    <p:extLst>
      <p:ext uri="{BB962C8B-B14F-4D97-AF65-F5344CB8AC3E}">
        <p14:creationId xmlns:p14="http://schemas.microsoft.com/office/powerpoint/2010/main" val="4148368851"/>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D72ED94-183F-45E9-98E3-8009EBF03050}"/>
              </a:ext>
            </a:extLst>
          </p:cNvPr>
          <p:cNvSpPr>
            <a:spLocks noGrp="1"/>
          </p:cNvSpPr>
          <p:nvPr>
            <p:ph idx="1"/>
          </p:nvPr>
        </p:nvSpPr>
        <p:spPr>
          <a:xfrm>
            <a:off x="457200" y="1481328"/>
            <a:ext cx="8229600" cy="4525963"/>
          </a:xfrm>
        </p:spPr>
        <p:txBody>
          <a:bodyPr>
            <a:normAutofit/>
          </a:bodyPr>
          <a:lstStyle/>
          <a:p>
            <a:pPr>
              <a:buFont typeface="Arial" panose="020B0604020202020204" pitchFamily="34" charset="0"/>
              <a:buChar char="•"/>
            </a:pPr>
            <a:r>
              <a:rPr lang="en-US" sz="2400" b="1" dirty="0"/>
              <a:t>More Benefits for Science, Technology, Engineering and Math (STEM) Programs </a:t>
            </a:r>
            <a:endParaRPr lang="en-US" sz="2400" dirty="0"/>
          </a:p>
          <a:p>
            <a:pPr>
              <a:buFont typeface="Arial" panose="020B0604020202020204" pitchFamily="34" charset="0"/>
              <a:buChar char="•"/>
            </a:pPr>
            <a:r>
              <a:rPr lang="en-US" sz="2400" dirty="0"/>
              <a:t>VA will provide up to nine months of additional Post-9/11 GI Bill benefits to certain eligible individuals who:</a:t>
            </a:r>
          </a:p>
          <a:p>
            <a:pPr lvl="2">
              <a:buFont typeface="Arial" panose="020B0604020202020204" pitchFamily="34" charset="0"/>
              <a:buChar char="•"/>
            </a:pPr>
            <a:r>
              <a:rPr lang="en-US" sz="2400" dirty="0"/>
              <a:t>have or will soon exhaust entitlement of Post-9/11 GI Bill program.</a:t>
            </a:r>
          </a:p>
          <a:p>
            <a:pPr lvl="2">
              <a:buFont typeface="Arial" panose="020B0604020202020204" pitchFamily="34" charset="0"/>
              <a:buChar char="•"/>
            </a:pPr>
            <a:r>
              <a:rPr lang="en-US" sz="2400" dirty="0"/>
              <a:t>apply for assistance, and</a:t>
            </a:r>
          </a:p>
          <a:p>
            <a:endParaRPr lang="en-US" dirty="0"/>
          </a:p>
        </p:txBody>
      </p:sp>
      <p:sp>
        <p:nvSpPr>
          <p:cNvPr id="3" name="Slide Number Placeholder 2">
            <a:extLst>
              <a:ext uri="{FF2B5EF4-FFF2-40B4-BE49-F238E27FC236}">
                <a16:creationId xmlns:a16="http://schemas.microsoft.com/office/drawing/2014/main" id="{19B8A2DB-0D68-460F-9959-53B1D80F7A2F}"/>
              </a:ext>
            </a:extLst>
          </p:cNvPr>
          <p:cNvSpPr>
            <a:spLocks noGrp="1"/>
          </p:cNvSpPr>
          <p:nvPr>
            <p:ph type="sldNum" sz="quarter" idx="12"/>
          </p:nvPr>
        </p:nvSpPr>
        <p:spPr/>
        <p:txBody>
          <a:bodyPr/>
          <a:lstStyle/>
          <a:p>
            <a:fld id="{6C49B2E3-B9E7-46DF-B01E-118C09E0D237}" type="slidenum">
              <a:rPr lang="en-US" smtClean="0"/>
              <a:t>9</a:t>
            </a:fld>
            <a:endParaRPr lang="en-US"/>
          </a:p>
        </p:txBody>
      </p:sp>
      <p:sp>
        <p:nvSpPr>
          <p:cNvPr id="6" name="Title 5">
            <a:extLst>
              <a:ext uri="{FF2B5EF4-FFF2-40B4-BE49-F238E27FC236}">
                <a16:creationId xmlns:a16="http://schemas.microsoft.com/office/drawing/2014/main" id="{F36BF495-C088-4248-B0B2-A7301D9C4C8B}"/>
              </a:ext>
            </a:extLst>
          </p:cNvPr>
          <p:cNvSpPr>
            <a:spLocks noGrp="1"/>
          </p:cNvSpPr>
          <p:nvPr>
            <p:ph type="title"/>
          </p:nvPr>
        </p:nvSpPr>
        <p:spPr/>
        <p:txBody>
          <a:bodyPr/>
          <a:lstStyle/>
          <a:p>
            <a:endParaRPr lang="en-US"/>
          </a:p>
        </p:txBody>
      </p:sp>
      <p:grpSp>
        <p:nvGrpSpPr>
          <p:cNvPr id="7" name="Group 6">
            <a:extLst>
              <a:ext uri="{FF2B5EF4-FFF2-40B4-BE49-F238E27FC236}">
                <a16:creationId xmlns:a16="http://schemas.microsoft.com/office/drawing/2014/main" id="{D6B9855D-7026-4AB8-A701-4D693FEA088C}"/>
              </a:ext>
            </a:extLst>
          </p:cNvPr>
          <p:cNvGrpSpPr/>
          <p:nvPr/>
        </p:nvGrpSpPr>
        <p:grpSpPr>
          <a:xfrm>
            <a:off x="371764" y="157385"/>
            <a:ext cx="8305800" cy="1292098"/>
            <a:chOff x="0" y="748"/>
            <a:chExt cx="8305800" cy="1292098"/>
          </a:xfrm>
        </p:grpSpPr>
        <p:sp>
          <p:nvSpPr>
            <p:cNvPr id="8" name="Rectangle: Rounded Corners 7">
              <a:extLst>
                <a:ext uri="{FF2B5EF4-FFF2-40B4-BE49-F238E27FC236}">
                  <a16:creationId xmlns:a16="http://schemas.microsoft.com/office/drawing/2014/main" id="{2830FDBF-F577-4024-8CEB-7E40FDC9F4D7}"/>
                </a:ext>
              </a:extLst>
            </p:cNvPr>
            <p:cNvSpPr/>
            <p:nvPr/>
          </p:nvSpPr>
          <p:spPr>
            <a:xfrm>
              <a:off x="0" y="748"/>
              <a:ext cx="8305800" cy="1285171"/>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n-US"/>
            </a:p>
          </p:txBody>
        </p:sp>
        <p:sp>
          <p:nvSpPr>
            <p:cNvPr id="9" name="Rectangle: Rounded Corners 4">
              <a:extLst>
                <a:ext uri="{FF2B5EF4-FFF2-40B4-BE49-F238E27FC236}">
                  <a16:creationId xmlns:a16="http://schemas.microsoft.com/office/drawing/2014/main" id="{00CCFBC6-43FF-4F40-806F-4507544E1935}"/>
                </a:ext>
              </a:extLst>
            </p:cNvPr>
            <p:cNvSpPr txBox="1"/>
            <p:nvPr/>
          </p:nvSpPr>
          <p:spPr>
            <a:xfrm>
              <a:off x="38100" y="133149"/>
              <a:ext cx="8180326" cy="115969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37160" tIns="137160" rIns="137160" bIns="137160" numCol="1" spcCol="1270" anchor="ctr" anchorCtr="0">
              <a:noAutofit/>
            </a:bodyPr>
            <a:lstStyle/>
            <a:p>
              <a:pPr marL="0" lvl="0" indent="0" algn="ctr" defTabSz="1600200" rtl="0">
                <a:lnSpc>
                  <a:spcPct val="90000"/>
                </a:lnSpc>
                <a:spcBef>
                  <a:spcPct val="0"/>
                </a:spcBef>
                <a:spcAft>
                  <a:spcPct val="35000"/>
                </a:spcAft>
                <a:buNone/>
              </a:pPr>
              <a:r>
                <a:rPr lang="en-US" sz="3600" b="1" kern="1200" cap="all" baseline="0" dirty="0"/>
                <a:t>Forever GI Bill Information</a:t>
              </a:r>
              <a:endParaRPr lang="en-US" sz="3600" kern="1200" cap="all" baseline="0" dirty="0"/>
            </a:p>
          </p:txBody>
        </p:sp>
      </p:grpSp>
    </p:spTree>
    <p:extLst>
      <p:ext uri="{BB962C8B-B14F-4D97-AF65-F5344CB8AC3E}">
        <p14:creationId xmlns:p14="http://schemas.microsoft.com/office/powerpoint/2010/main" val="328767963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1093</TotalTime>
  <Words>1565</Words>
  <Application>Microsoft Office PowerPoint</Application>
  <PresentationFormat>On-screen Show (4:3)</PresentationFormat>
  <Paragraphs>224</Paragraphs>
  <Slides>25</Slides>
  <Notes>14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25</vt:i4>
      </vt:variant>
    </vt:vector>
  </HeadingPairs>
  <TitlesOfParts>
    <vt:vector size="34" baseType="lpstr">
      <vt:lpstr>Adobe Garamond Pro Bold</vt:lpstr>
      <vt:lpstr>Arial</vt:lpstr>
      <vt:lpstr>Calibri</vt:lpstr>
      <vt:lpstr>Lucida Sans Unicode</vt:lpstr>
      <vt:lpstr>Verdana</vt:lpstr>
      <vt:lpstr>Wingdings</vt:lpstr>
      <vt:lpstr>Wingdings 2</vt:lpstr>
      <vt:lpstr>Wingdings 3</vt:lpstr>
      <vt:lpstr>Concourse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Forever GI Bill Information Cont.</vt:lpstr>
      <vt:lpstr>  </vt:lpstr>
      <vt:lpstr>  </vt:lpstr>
      <vt:lpstr>  </vt:lpstr>
      <vt:lpstr>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APPROVAL PROCESS</vt:lpstr>
      <vt:lpstr>PowerPoint Presentation</vt:lpstr>
    </vt:vector>
  </TitlesOfParts>
  <Company>State of South Dakota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Aberle, Eileen</dc:creator>
  <cp:lastModifiedBy>Montreal, DJ</cp:lastModifiedBy>
  <cp:revision>94</cp:revision>
  <cp:lastPrinted>2011-05-17T20:57:48Z</cp:lastPrinted>
  <dcterms:created xsi:type="dcterms:W3CDTF">2011-05-13T18:29:45Z</dcterms:created>
  <dcterms:modified xsi:type="dcterms:W3CDTF">2025-08-25T19:46:03Z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c3b1a8e-41ed-4bc7-92d1-0305fbefd661_Enabled">
    <vt:lpwstr>true</vt:lpwstr>
  </property>
  <property fmtid="{D5CDD505-2E9C-101B-9397-08002B2CF9AE}" pid="3" name="MSIP_Label_ec3b1a8e-41ed-4bc7-92d1-0305fbefd661_SetDate">
    <vt:lpwstr>2025-08-08T19:24:12Z</vt:lpwstr>
  </property>
  <property fmtid="{D5CDD505-2E9C-101B-9397-08002B2CF9AE}" pid="4" name="MSIP_Label_ec3b1a8e-41ed-4bc7-92d1-0305fbefd661_Method">
    <vt:lpwstr>Standard</vt:lpwstr>
  </property>
  <property fmtid="{D5CDD505-2E9C-101B-9397-08002B2CF9AE}" pid="5" name="MSIP_Label_ec3b1a8e-41ed-4bc7-92d1-0305fbefd661_Name">
    <vt:lpwstr>M365-General - Anyone (Unrestricted)-Prod</vt:lpwstr>
  </property>
  <property fmtid="{D5CDD505-2E9C-101B-9397-08002B2CF9AE}" pid="6" name="MSIP_Label_ec3b1a8e-41ed-4bc7-92d1-0305fbefd661_SiteId">
    <vt:lpwstr>70af547c-69ab-416d-b4a6-543b5ce52b99</vt:lpwstr>
  </property>
  <property fmtid="{D5CDD505-2E9C-101B-9397-08002B2CF9AE}" pid="7" name="MSIP_Label_ec3b1a8e-41ed-4bc7-92d1-0305fbefd661_ActionId">
    <vt:lpwstr>0eb2019f-41d5-43f4-a1b1-1561a26bfe72</vt:lpwstr>
  </property>
  <property fmtid="{D5CDD505-2E9C-101B-9397-08002B2CF9AE}" pid="8" name="MSIP_Label_ec3b1a8e-41ed-4bc7-92d1-0305fbefd661_ContentBits">
    <vt:lpwstr>0</vt:lpwstr>
  </property>
  <property fmtid="{D5CDD505-2E9C-101B-9397-08002B2CF9AE}" pid="9" name="MSIP_Label_ec3b1a8e-41ed-4bc7-92d1-0305fbefd661_Tag">
    <vt:lpwstr>10, 3, 0, 1</vt:lpwstr>
  </property>
</Properties>
</file>